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27" d="100"/>
          <a:sy n="127" d="100"/>
        </p:scale>
        <p:origin x="1854"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EB5833-FEFD-4888-BB14-E8133F4681E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A673868-97CD-431E-AF1D-2F3E0B9F15E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2ADA9D1-6B2E-4563-9DA7-5AF977D2FEC5}"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57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dirty="0"/>
          </a:p>
        </p:txBody>
      </p:sp>
      <p:sp>
        <p:nvSpPr>
          <p:cNvPr id="7"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2"/>
          </p:nvPr>
        </p:nvSpPr>
        <p:spPr>
          <a:ln/>
        </p:spPr>
        <p:txBody>
          <a:bodyPr/>
          <a:lstStyle>
            <a:lvl1pPr>
              <a:defRPr/>
            </a:lvl1pPr>
          </a:lstStyle>
          <a:p>
            <a:pPr>
              <a:defRPr/>
            </a:pPr>
            <a:fld id="{97AE2755-7C9E-4635-8DE1-F43E0F459FA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7F1107E-11DA-4521-8E0E-0C3986D399F3}"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F4B8E2F-8E3E-44E4-B7D9-AC87D3735A9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8FBFF1E-5203-4DD7-98DC-21C070C73A0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683B48C6-65D1-4BA4-95F7-86365E3FDF30}"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0DEAEAD5-7E11-4F9C-9BB5-04478797598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EC3DB886-9A42-4B14-A27F-455E78515D1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8ECE1ED-FC9F-4D49-83D8-B3F9E4C8AB22}"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3B5A0E4-296A-43DB-B587-4E43B548CD7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25372E1-5EAD-42AE-AC3D-6A58C655264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Text Box 30"/>
          <p:cNvSpPr txBox="1">
            <a:spLocks noChangeArrowheads="1"/>
          </p:cNvSpPr>
          <p:nvPr/>
        </p:nvSpPr>
        <p:spPr bwMode="auto">
          <a:xfrm>
            <a:off x="183162" y="6528149"/>
            <a:ext cx="8816126" cy="276999"/>
          </a:xfrm>
          <a:prstGeom prst="rect">
            <a:avLst/>
          </a:prstGeom>
          <a:solidFill>
            <a:schemeClr val="bg1">
              <a:lumMod val="65000"/>
            </a:schemeClr>
          </a:solidFill>
          <a:ln w="28575">
            <a:solidFill>
              <a:schemeClr val="tx1"/>
            </a:solidFill>
            <a:miter lim="800000"/>
            <a:headEnd/>
            <a:tailEnd/>
          </a:ln>
        </p:spPr>
        <p:txBody>
          <a:bodyPr wrap="square">
            <a:spAutoFit/>
          </a:bodyPr>
          <a:lstStyle/>
          <a:p>
            <a:pPr algn="ctr">
              <a:spcBef>
                <a:spcPct val="50000"/>
              </a:spcBef>
              <a:defRPr/>
            </a:pPr>
            <a:r>
              <a:rPr lang="en-US" sz="1200" b="1" dirty="0">
                <a:latin typeface="Arial Narrow" pitchFamily="34" charset="0"/>
              </a:rPr>
              <a:t>(478) 225-0218   	</a:t>
            </a:r>
            <a:r>
              <a:rPr lang="en-US" sz="1200" b="1" i="1" dirty="0">
                <a:latin typeface="Arial Narrow" pitchFamily="34" charset="0"/>
              </a:rPr>
              <a:t>This schedule is subject to change without notice.</a:t>
            </a:r>
            <a:r>
              <a:rPr lang="en-US" sz="1200" b="1" dirty="0">
                <a:latin typeface="Arial Narrow" pitchFamily="34" charset="0"/>
              </a:rPr>
              <a:t>             *Revised 10.14.2022</a:t>
            </a:r>
          </a:p>
        </p:txBody>
      </p:sp>
      <p:sp>
        <p:nvSpPr>
          <p:cNvPr id="14349" name="TextBox 15"/>
          <p:cNvSpPr txBox="1">
            <a:spLocks noChangeArrowheads="1"/>
          </p:cNvSpPr>
          <p:nvPr/>
        </p:nvSpPr>
        <p:spPr bwMode="auto">
          <a:xfrm>
            <a:off x="4586717" y="4202668"/>
            <a:ext cx="4335372" cy="369332"/>
          </a:xfrm>
          <a:prstGeom prst="rect">
            <a:avLst/>
          </a:prstGeom>
          <a:ln w="28575">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1400" dirty="0">
                <a:latin typeface="Impact" pitchFamily="34" charset="0"/>
              </a:rPr>
              <a:t>Wireless Code</a:t>
            </a:r>
            <a:r>
              <a:rPr lang="en-US" dirty="0">
                <a:latin typeface="Impact" pitchFamily="34" charset="0"/>
              </a:rPr>
              <a:t>:  </a:t>
            </a:r>
            <a:r>
              <a:rPr lang="en-US" sz="1200" dirty="0">
                <a:latin typeface="Arial" panose="020B0604020202020204" pitchFamily="34" charset="0"/>
                <a:cs typeface="Arial" panose="020B0604020202020204" pitchFamily="34" charset="0"/>
              </a:rPr>
              <a:t>gmcbulldogs</a:t>
            </a:r>
          </a:p>
        </p:txBody>
      </p:sp>
      <p:sp>
        <p:nvSpPr>
          <p:cNvPr id="3" name="AutoShape 2" descr="http://sd.keepcalm-o-matic.co.uk/i/keep-calm-and-get-a-tutor-62.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50" dirty="0"/>
          </a:p>
        </p:txBody>
      </p:sp>
      <p:sp>
        <p:nvSpPr>
          <p:cNvPr id="4" name="Rectangle 3"/>
          <p:cNvSpPr/>
          <p:nvPr/>
        </p:nvSpPr>
        <p:spPr>
          <a:xfrm>
            <a:off x="4800603" y="5486401"/>
            <a:ext cx="4190997" cy="929918"/>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AutoShape 4" descr="data:image/jpeg;base64,/9j/4AAQSkZJRgABAQAAAQABAAD/2wCEAAkGBxQRERUSExIWFhUWGBgbGRQYFxgYGBgYFRUWFxgcFxMYHSggGBonHBQZIzEhJSkrMS4uFx8zODMsOCgtLisBCgoKDg0OGxAQGzQmICY0NDQwOCwsLC8vNCwsNCw0LCwvLzAsLCwvMCwsLCwsNDQsLCwsLCwsLCwsLCwsLCwsLP/AABEIAK0BIwMBEQACEQEDEQH/xAAbAAEAAgMBAQAAAAAAAAAAAAAABQYDBAcCAf/EAEkQAAIBAgMFAwgFCAgGAwAAAAECAAMRBBIhBQYxQVEHYYETIjJxkaGxwRRCUtHhI2JygpKys/AkM0Njc6LC8RUlNFOj0heTpP/EABoBAQACAwEAAAAAAAAAAAAAAAAEBQIDBgH/xAA2EQACAQMBBAgFBAICAwAAAAAAAQIDBBEhBRIxQRNRYXGBscHwIjKRodEjM+HxFBVCUiQ0Yv/aAAwDAQACEQMRAD8A7jAEAQBAEA+ETxrIK3iqVSgbBmy8iCbH1jrObr061rLCk8ctS3pzp1lqtT1R2vUHEhvWLe8WmdPaVePHD7/aPJWlN8NCSobTv6VNgOq+cPaJZU79tfHBrtWq+xDnbY+WS8dDco4hX9Fgfj4jlJlOtTqfI8midOUPmRlmwwEAQBAEAQBAEAQBAEAQBAEAQBAEAQBAEAQBAEAQBAEAQBAEAQBAEAQDzUphhYi4PIzGcIzW7JZR7GTi8or20tmmmcyi6e8evu75z95YypPehrHy9/2WtvcqaxLiaAMr1pqiUZXD2DHNbk17/wCblN0lVwpvOOv+TWtzO6jZw+1ai8fOHf8A+33yTR2hXhx1Xb+fyaZ2tOXYyTw+2Eb0rqe/Ue375ZUdp0p6S0f2+v8AREnZzjw1JBWBFwQR1EsIyUllMitNaM+z08EAQBAEAx166oLsbD+eA5zXVrQpLem8IzhCU3iKI59uJfRWPfoJXy2rST0TJSsZ82jPhdqI5tqCeAPPxE30b+lVe6tH2mqpazgs8Ub0mkcQBAEAQBAEAQBAEAQBAEAQBAEAQBAEAQBAEAQBAIPa2zbXdBpzXp3julJfWO7+pTWnNeqLG2uc/BPwNHBYxqRuNQeK8j+MgW1zOhLK4c0SqtGNRa8SYXC0qy50up6roQe8cJcRoW9zHpIaPs0eSvdWrRe7LXvNLE7PdeKhx1XRvYOPsMh1rOrDjHeXWtH78GSKdxCXB4fbqvf0NOm5Q3puQeh0PjyP86SHCUqbzSljsen8P3oSJJSWJr35kjhttW0qL4j5rLGjtRrSqvFfj33ESpZJ6wZLUayuLqQR/PslrTqwqLMHkgzhKDxJGSbDEQDxWqhFLHgJhUqRpxcpcEZQi5NRRV8TXas9+Z0Cjl3CcxWqzuKmfoi5pwjSh5khQ2GeLtbuH3mT6WyW9akvp+f4Is75f8UR+NwxpPl8Qe7lK+5oOhU3foSqVRVIZLJga+emrcyNfWND7xOktqvS0ozKmtDcm4mebzUIAgGKviFQXZgP55DnNdWtCkszeDOFOU3iKNU7Xp/nW65TIj2lQXX9Gb/8Sp7ZuUaocZlNwZMp1I1I70XlEeUXF4Z7mZiIAgCAIAgCAIAgCAIAgCAIAgCAIAgEDtbZ2Xz0Hm8x07x3fCUN/Zbn6lNac+z+PLu4Wdtcb3wS4mvsvG+SbX0Tx7u+aLK66CWvyvj+TbcUOkjpxRZEcMAQbg850cZKSzF6FQ008MxYjCI/pKD38/aNZrq29Kr88cmcKs4fKyOxWxRa9Mm/Q8PA8pW19lrGaT8GS6d68/GvoRPn025qw8P9xKr9ShPmmTvgqR60SmD21yqD9YfMfdLO32pyq/Veq/H0IVWy5w+hMI4IuDcHmJcRkpLMXlEBpp4ZF7wVbKqdTc+H+/ulXtWpiEYdfoTbGGZOXUNg4Wy+UI1Og9Q4+/4RsuglHpXxfDuF7Vy9xEtLYgkFvCwzqOYB950+EotrSTnFdhZWKe62SWyktRT1X9pJ+csrGO7bxXj9dSJcvNVm3JZoEA1No44Ul6seA+Z7pEu7uNCPW3wN9Cg6r7CvgPWfmzH2AfITn8Vbmp1t+/BFp8FGHUjexGx8tMtmuwFyOVhyEn1dmblJz3stfQjQvN6ajjRnnYFUhyvIi/iPwmGyqjVRw5NfdGV7FOCl1E/L8qxAEAQBAEAQBAEAQBAEAQBAEAQBAEAEQCvbV2dkOdfRPL7P4Tnr6y6J78Pl8v4LW2uN/wCGXHzNbBY1qR01HNeR+4yPbXU6D04dRtq0I1FrxLLhq4qKGXgfd3GdJRqxqwU4lRUg4S3WZZtMDFXoK4swv/PI8prq0YVVuzWTOFSUHmLIXGbHZdU84dOf4yluNmThrT1X3/ksKV5GWk9PI1MFjGpNpw5r1+4yJb3M6EtOHNG+rRjVWv1M216+dlYcCg95M27QrKrOMlwx+TC1huRafWT2Dt5NLcMo+EvrfHRR3eGEVlXO+89ZkdgBcmwHObZSUVl8DBJt4RWKzGtVNvrGw9X+05eo5XNfTm9O7+tS5ilRp68izotgAOA09k6iMVFJIpm8vLPU9PDHiKoRSx5Ca6tRU4Ob5GUIOclFFWqO1V78WY8PkO6ctOU69TL1bLqMY0445Isez8GKS25nie/7p0drbKhDHPmVNes6ks8jxtitlpHq3m+3j7rzDaFXcoPt0+v8GVrDeqLs1I7YFK7luQFvE/gPfK7ZVPNRz6l5ku9niKj1k9L4rBAEAQBAEAQBAEAQBAEAQBAEAQBAEAQD4ygix1B5TxpNYZ6m08orO08F5JtPRPA/Izmry1dCenyvh+C3t63SR14nvY+KKVAPqtofXyMy2fcOnVUeT8+R5dUt+GeaLJOkKgQBANLHbOWprwb7X3jnIV1ZQr68H1/kkUbiVPTiiK2jgWREJ1sCDbh6RI+Mqru0lSpwb5aP6trzJ1CvGc5Jd5iwu0nprlFiOV+Xq1muhfVaMd2OGu0yqW0Kjyz5XrM+tRtOSjj4Ly9Z988q1alXWtLTq/j1fhk9hCMNKa9++ok9jYErd2FieA6Dv75Z7PtXDNSSw3wXUiHdV1L4IkrLQhCARW8FWyKv2j7l/EiVW1amKah1+ntE2yhmTl1ep52DhbDyh4nQermf56THZdvhdK+fAyvauXuLxJZmsLnQS2bSWWQUs6IruOxBr1AqDQaD5k90565rSu6qhT4cvyWtGmqEHKXvsJzB4YU1CjxPUy7t6EaMFBe2VtWo6kt5mebzWIAgCAIAgCAIAgCAIAgCAIAgCAIAgCAIBixVAVFKnn7j1mqtRjVg4SM6dRwlvIqbqVYjmCR4gzlJJwk1zT8i8TUlnrLdQqZlDdQD7ROtpz34KXWiinHdk0e5mYiAIB5dARYi4PKeSipLD4HqbTyjRbY9LoR4n5yC9m275fckq8qkTiqi03IpixU+kdTccbX0HrlRXnClUaorhzerz2Z4eZOpxlOOaj48j3R2xUB1IYd4A94myntKvF/Fr77DGdnTfDQlcJtRH0JynofkZaUNoUquj0fb+SFUtZw14o3pOIxDbxKfMPLUeJt9xlNteL+CXLX0LCxa+JGLBbXyIFK3twIPxmq22kqVNQlHODOtab895M1Mbj3qcTZfsjh49ZFuLypW46Lq98TfSt4U+HElti4PIM7Dzm4DoPx+6WuzrV0478uL8v5IN3W33urgiTlmQxAEAQBAEAQBAEAQBAEAQBAEAQBAEAQBAEAQCo4r+sf9JviZyNf92Xe/MvafyR7kWLZDXor4j2EidFYS3rePvmVV0sVWbkmEcQBAEAQDTxOzadQ3Iseo0/CQ61jRqveaw+w307mpBYXA032EOTnxF/gRIctkr/jP6r+iQr584mP/AIEftj2fjNf+ol/3+38mf+cv+pvYSl5BTnq3HIHQD1Xk63p/4sP1J6dvoRqs+ml8ET49elXBp5r34aEcOYJESrW90nSzx7H9gqdWj8eCIxOCFNsrVB19E8JT1rWFGe7Kf2ZPp13UjlR+5sbONAHUkkcCwsPAffJNp/hxllvXt0XvvNVfp2tFp2e/InVYEXBuOsvE01lFa01oz7PTwQBAEAQBAEAQBAEAQBAEAQBAEAQBAEAQBAEAqGI9Nv0j8TORrfuS735l7D5V3E9sI/kvUx+/5y92Y80PFlbeL9QkZYkQQBAEAQBAPFaqEGZjYTCpUjTjvSeEZRg5PESExe2WOiDKOp4/hKW42pOWlLRdfMsaVnFaz1NCmxZwSC5vw4k93qlfBynUTacn5kqSUYvGhO7OwRUmpU1c8ugl7aWsoydWr8z+xWV6yktyHAzY3ALV46H7Q4/jN1xaU6/zces10q8qfDgQON2e9LU6r9ofMcpQ3FnUoavVdfvgWdK4hU4cT5gcc1I6arzX7uhi2u50Hpw6j2tQjUWvEs1GqHUMDcGdLTqRqRUo8GU8ouLwz3MzEQBAEAQBAEAQBAEAQBAEAQBAEAQBAEAQBAKfVPnH1n4zj5vMn3l/HgiwbCW1K/Uk/L5ToNmRxQz1tlVePNUkJYEUQBAEAQDBi8UKa5j4DqZouK8aMN6RspUnUlhFaxeKao12PqHIeqc1XuJ1pb0v6LilSjTWEZMDgGqnTRebfd1M2W1pOu9NF1mFavGmu0sOEwi0xZR6zzPjOhoW1OisQX5KupVlUeZGebzUIB8IvoZ40msMJ4K5tXBeTa49E8O49Jzl9a9DPMflfvBb21bpI4fFGXYeKytkPBuHcfx+6bdmXDjPo3wfn/JheUt6O+uK8ifl+VYgCAIAgCAIAgCAIAgCAIAgCAIAgCAIAgHwmAU4/Gca88WdAWnZqWpIO6/t1+c6mzju0ILs8yluHmpI2ZJNIgCAIB5qOFBJNgOJmMpKKcnwR6k5PCKvjsWarZjw5DoPvnL3Vw68958ORdUaSpxwbOzNmGp5zaL72/CSbOwdX45/L5/wabi5UPhjxJ9FAFgLAcp0EYqKwuBVttvLPU9PBAEAQDW2jSzUmHcSPWNRI13TVSjJdn3RuoT3aiZWKT5WDdCD7DOYhPckpLkXMo7yaLeDfWdenlZKBrB9noEAQBAEAQBAEAQBAEAQBAEAQBAEAQBAPFZMykdQR7RMKkd6Dj1mUXiSZVKj5so5hQPG5t7iJyk5b+6lxxj7v+C7it3L7clsRbADoLeydbFbqSKNvLyep6eCAIAgEDtrG5j5NeA4956eEotpXW++ijwXHv6vDzLO0obq33x5HjZGAznOw80cup+6YWFn0r35/Kvv/B7dXG4t2PEsInQFWIAgCAIAgHwi+k8azoFoVCsmVmXoSPYbTkKkNybj1NovoS3oplm2ZUzUkPdb2afKdNZT36EX2eWhT3Ed2o0bUlGkQBAEAQBAEAQBAEAQBAEAQBAEAQBAEAQCrKAK9jwFT4NOWSUbnD5S9S6bbo57PQtM6kpRAEAQDV2liPJ0yRx4D1n+fdI13W6Kk5Ljy7zdQp780iAwmCL1MnT0j06+PKUFC1lVq7nVx99fItKtZQhvfQs9NAoAAsBwE6aMVFKMeCKaUnJ5Z6mR4IAgCAIAgCAVbai2qv67+0A/OcterFxNF1bvNKJL7BP5Mg8mI9wlvstvonF8n+CBer40+tElLIiCAIAgCAIAgCAIAgCAIAgCAIAgCAIAgCAVvGUv6SVHNh77Gc5cU83m6ubX3wW9Kf6Gewsk6MqBAEAQCI21iMrIONrtbv4L75U7Rrbk4Lqy/Hl9ydaU96Mvp+Tc2ZhfJpr6R1b1yXZUOhp68XqzRcVeknpwXA25LNAgCAIAgCAIAgFb2yv5Y99vgBOb2jHNw0ueC3tH+kiT2KNHP55+Us9nL4Zv/wCmQ7t6x7iRliRBAEAQBAEAQBAEAQBAEAQBAEAQBAEAQBANcYNfKeU1ze4aW0Ej/wCNDpel5m3ppbm5yNiSDUIAgCARVWiXxQupsqg35aXI9590q50nUvU5LRL39/Imxmo27w9WyVloQhAEAQBAEAQBAEArW12tXY9Mv7onN38mrlvqx5It7ZZopEzsmllpKOZ19uvwlzY09yhFPv8AqV9zPeqM3JLNAgCAIAgCAIAgHmpUCgsxAABJJ0AA1JJ6T1Jt4R42ksso26++NTE496JI8i2fyXm2YZTdbnvUHSWNxZxp0VLnzKu1vpVa7hy1wXuVpaiAIAgCAIBQq++rf8TSgjKaGdaZ0GrN5pIboGI/Z75Zxsl/jub+biVMtoP/AClTXy8PEvsrC2EAQBAEAQBAEAQBAEAQBAEAQBAEAQDXfBIWzFQT1OvDu4TRK1pSnvyjlm1VpqO6nobE3moQBAEAQBANFdsYckAV6RJvazrrl4211tNnQ1P+r+hr6an/ANl9TYw2KSouZHV1uRdSCLjiLjnMZRcXhoyjOMlmLyeqNdXUMjBlPAggg2NjqO8TxxaeGeqSayjle+m+BxX5GkGSlYlw3mszAmwYdBYHLzJF+FpdWln0fxS1ZQ3t90nwR0XPJA7u476JikqkXyBiRcD0kI0uRc+dwkqvDpabiuZDtp9BWUny/B0bBb8Z6FWt9HYiiVzZTxR/RYAjThcg8BY3IlTOyxOMd7j5l3C/3oSnu8PJmrT7S6J/sKoHW6W4X4kgTN7Nmv8Akvua1tWm/wDi/sTu7W9NLHFxTSopQAnOFA869rFWPQyNcWs6ON5rUlW15C4zup6dZG7175PgqwpfRrggEVWYhTfjYBTe3Pn3cJttrNVo7294Gi6vnQnu7vjyNHYXaE1eutFsPfObBqZLEXNrlWA83mTyE21tnqEHJS+pqobT6SooOP0MW/O+BGbC0gyNny1GPm3WwvlPIG/pdAfXPbOzz+pLwPL6+x+lHjnU5/s+oaVajUsNHVwLgCy1OFzYDVTLWa3oSj4fYpqbcakZdufudZ3Y3wGMqml5MjzSyvyOUgMCvKxYagkGUdxaOlHeydFbXqrT3cFpkInFO252hUKDlKamsw4lSFQHoH1ufULd8n0dn1JrMtCtr7TpU3ux1f2Gyu0PD1WCVVagTwLWKa8LuOHrIt3xU2fUisx18xS2nSm8S+Hv4FxBkAsjWxO0KVO5eqi2FzmYC3gTM405S4IwlUjHiyh7I3uattNz5UjC5XNm0ULTQefY8Llb/rSyq2ihbrT4vzyKqjeupcvX4MeXM2Mf2m0le1Ki1ReblsnsXKSR67TGGzJtZk8fc9qbXhGWIRyvoW3YW1kxdBayAgNcFTxBBsQbSDWpOlNwZZUK0a0FOJITUbRAITePeihggPKEs5FxTX0iOp5KO899ryRQtZ1vl4dZFubunQXxceorC794p0Nang18ivpOS7BbdWCj3DTnJjsaUXuuevgQltCrKO/GGnj+DMO0Q08vl8KQrC61Kbh1YXsStwBoeIvccDaef6/e+SX1WDL/AGe5jpI6Pg085Ltg8SKtNKi+i6qwvxswBF/AyulFxk4vkWcJKcVJczJUcKCzEAAXJJsABxJJ4CeJN6I9bSWWUjaXaVRRytKk1UA2z3yKf0dCSPWBLGns2clmTwVdXatOMsRWSR2Fvxh8S4pENSqHQK9rEnkGHPuNrzTWsalNby1XYb6G0KVV7r0faWSvXVFLOwVRxZiAB6yeEiJNvCJspKKy2UTfvfE08tLCVfPBvUdQDlHBVuwI1Jv4DrLOzs1LMqq05FTf3zhiNJ68z4naSiU6a+TarV8mmdtEBqZRmC2BJ86/IDpD2bJybzhZ056BbViopJZeNeWpg/8AkSvZqn0dMiMAyXJYX+097r0vktfTjpMv9fDKjvav371Mf9nPDlu6L370LJjd88PSw1PEEk+VF0pi2ckaMDyFjoT3c5EhZ1JVHDqJs76lCkqj58Ov2ivjtFcoahpIqk2ADrUde9kzqxHgPXJX+uWd1P7Y9GRFtN7u8190/tlMlt0N81xjmi4C1ALqRcK4HGym5Vh0ueeuk0XVm6S3lw8jfaX8a73Hx8yQbCkbRpsEIpjDsoYA5Q3lAcugsLjX9Wat5dA1nXJvcX06eNMepHYTDVS1Q5HWnWqVvK+awIWnVYqVS1yalMhbqL2A5gTbKUcLXVJY8V6PU0xjJt6NJt58H6rTQk9263k8LSRlqAhdVNKqMup0sV5cPCaa6zUbTX1Rvt3ilFNP6Mxb+1cuz65/NUftVFX5zKyWa8TC/lu28mc/3HAfG4ZrC+asDp9jDLb3k+2Wl5pSmu7zKiyxKtCXf9oo68iACwAA6ASiydDg5B2k7LTD4oGmoVaiBio0AYFgbDgOR8TL3Z9Vzp/FyOc2nRjTqpx0T8y69muBWlhWI9Jqj5j1yMUA9WnvMr7+o5VPBfctdnUlClp1v7GLtUUHAg9KqEexh8CZ7s5/reBjtRZoeKIHsk1rVzb+zQe/8JJ2n8ke8ibI1lLuR0faFTLSqN0Rj7FJlTBZkkXU3iLZxLYIDPR01Fagmo+1Vdj8J0VbKUu5+SOYt8Nx70vuzuaoBewAvxsOPrnOZOowc97Td5HQ/RKTZbreqw4kNwS/IW1PUEDre02fbJrpJeH5Kfad3KP6UPH8EbuBuiMQxr11vTQ2VD9dxxv+aOFuZ05EHde3e4tyHFmjZ9jvvfqcFy7Tc7St3aNGlTq0aYQ5shC6KRkd75eoyHWa7C4nKTjN5Nu0rWnGCnBYfZ4kr2a7SOIwb0GY5qXmgg6hHBya91mA7lE0bQpqFVSXPzJGzKzqUXB8Vp4cilb1bpPgkV3qI2ZsoyhrnQm7X4HTl1ljbXarSwkVl3ZSoRUm86mrtGicRi8lIedVdQANFsy08ug4Aak9wEzpvo6WZcF/JhXj0lbdhxflobW8W7xwmKyqhemoRgW0zgBc477sDoLkAzChcKrTy3h6+HUZ3Fo6NX4VlaPv6zovZ7s+pQwSrVUqzMzZTxAa1rjkdOEqb6pGdVuJc7Ppyp0EpLDLLIhNMWKrrTRqjGyopYnoFFz7hPYxcmkjGUlFNvkcSAOMZ2Az4nEVbKhOqIoLscxsB9VR0Ct3TotKKS4Rivv71OY/fba1nJ6di96dx2yhhUSmKSqAgXKEtpa1rW5znnJt7zep06ilHdS0OS7ybM+hPUwzg/RqhNSi9r5HA0A/cYdCrcrS8t6vTJVF8y0faveq+hz9zS6BunL5Hqux+9PudB3ExHlNn0CeSlf2GZB7llVeR3a8l71LexlvW8X70KN2ibxPXrthKZtSRgrAfXccb9wOluov0tZWNvGEOklxf2RU7RupVJ9FHgvuyS3A3OpvT+k4hA+f+rpn0cv2iOZPLu156ar28kpbkHjHH8G/Z9hFx6Sos54fkiu0nYdPD1keimRXViyj0QVZVuBy9MaTdYV5VItTfA0bTt405KUFjPv1Lhu+E2ngaJxALNTbU3IPlKdwGNuJKm+vWQK+9b1pKHPyZZW+7dUIufLzRyvbVApiKyfYqOugA0Vio0GnIS7oyzTi+tHP3EWqsl1M6xuNu9Sw+Hp1coNaooZnIuQHFwqnkADy4yjvLiVSbjyR0NjawpU1LGrIPtXwIVaeIUWZiab2+upGZc3WxT4dBJOzZttwfeiLtaCUVNdz9+BVN193zjatNDUstnLW1KIpFrX0BZ2OnrMm3Fx0MW8f3/CK+1tenkk3pr4L+WdB23uph0wDoqXNKm7I5JzZlUm9+8jhw7pV0bqo66bfFlxWs6at3FLgnjvOabqVcuNwxH/dQftsFP70uLlZoy7iis5bteD7fM7xOZOtEAQCs9o5/wCXVR1NMf8AlSTLD99ePkQdo/8Ary8PNFI7NhfGov2Fqt4kKnyEsb/9pvrwVmzP3lHqz6HXZRHQnLu1fzsVQT+7/eqEfKXOzdKcn2lFtbWrCJcNwzfBq32qlY+2s8gXmlXHYvJFnZPNLPa/Nkd2rNbBL31kH+Vz8pu2av1vD8EbarxQ8fyQvZCPymI/Rp/F5I2pwj4kbY/Gfh6l73ja2DxB6Uap9lNpWUFmrHvXmW1w8Upvsfkcc3WU/SqCda9FvBbt8Gl/cv8ATk+xnN2i/VjHtT+h3Sc2dUcH2xizVxL4j0s9Vso6hCuQd4tlHhOmpQUaah1I5OtNzq9Jxy9PDgdr2LgRh8PToj6igE9W4sfFiT4znas9+bl1nUUafRwUeorXaZiAtGkp5mqf/wA9VB/mqL7ZL2fFubfd5r8ELaMkoJPt8n+SI7IQQ+J9VL41JI2pwh4+hF2OsOfh6mx2vP8Ak8OvV3PsUD/VMNlr4pM2bYfwRXaQ/ZXSD41mYXKUiVJ5HMi6fqkjxkjaTxSSXNkXZS3qzb5I6zKM6EQBAK12i4gps+rY2LFF8GcX9wI8ZMsY71dELaMnG3lgoHZrTvtCmTyVyP2SP9RlntB/oPwKfZkf/IWepnZJQHSnirSVxZlDDoQCPYZ6m1wPGk+JgxtdaFF6lgFpozWGgsqk8B6plCLnNLrMZyUIOXUcO2dhnq4impJL1zqeY8qSGY/qktOjqSUaba4L0OWpQlKqk+MvXn9NTvFKmFUKosFAAHQAWAnNNtvLOrSSWEc87UawzqnPyJt62rU2+FFpabOWme30f5Kjakl8vZ6r8MkOyb/o6n+M1v8A66c17T/dXd6s2bJ/Zff6IoW+i2x2IH5594B+cs7TWjEqL7S4kdo2SLUKQ6U0/dE56p877zqKfyLuKj2tv/RaQ61gfZTf75P2Yv1H3fgrdr/srv8ARmh2QU9cS3P8kP4hPym3aj+Vd/oadjr533ep0LGU81N1+0rD2giVUXiSZcyWYtHB93f+rw3+NS/iLOmr/tS7n5HJW378O9eZ36cudeIAgFa7Q6uTAs1r2ekbHnaop+Ul2KzWS7/IhX8t2g33eZSeyof01v8ABf8Afpyy2l+yu/8AJVbJ/efd+Drcojojlfaa1toUSeApU/4tSXWz/wBiXe/JFBtJ4uYdy82W7s4P/LqPrqfxXkG//fl4eRY7O/8AXj4+bNXtRcDBqp+tVQe5j8BM9nL9XPYYbTa6HD5tEF2T1FGIxCA3BUEHqFci9v1hJO0k3CLZE2S0pzii9b0H+hYn/Aq/w2lbb/ux70Wtz+zPufkck3QqZ9o0Gta78OlkNvhLy6W7byRz1nLfuov3wO04q+Rrccpt67Tno8UdPLgziu7CCvi8FSt6B87vK1KlY/5co8J0Vw3ClOXX+EjmLbFStTj1fls7fOcOoOW9qmPDYmlSH9khY/pOQbHwRfbLrZtPFNy6/Qodq1F0sY9Xr/RMdk2Dy4erVI/rKlh3imPvZvZI+055qKPUvMk7Jhik5db8jV7XEJ+j24KKrHuGago97iZ7MaW94epr2vFtRxyz6Gp2VUcuJq/4KH9vK0z2lLNOPezDZUd2pLuX3OnynLwQBAKx2kYcvgKlvqlG8AwB9xJ8JMsJYrog7RjvW8sHPdwMXlx9C+gIZP2lcj32Etb2GaMvqU2zqmK8V4eZ2mc8dOIBC753+gYi3/bPs5+6SLX96PeRrz9ifcc/3ARa+0VcCwpUQQO9KSUT72JlpetwoNdb9WynsMVLneXJeiR1qUZ0JxjtA2gKuPq2NxTApj1gHN7GZx4ToLGnu0V26+/scztGrvV3jlp7+50Ls7wnk8BSuNXzP+0fN/yhZVX096s+zQudnw3LeOeepzTfdD/xDED86/hkU/CXFm/0I++ZR3ybuZe+R2jZ/wDVU/0F/dE56fzM6eHyoona1dvo6DpWb9hVPwvLPZmm8+77lTtbL3I97+h87Kawapi7cCaZHqBqge4iNpLEYePoNlSTlUx2ep0QyqLg4Fu4v9Mww/v6X8RZ09f9qXc/I5C2/fh3rzO+zmDrxAEArHaRTvs+r3Gmf/Io+cmWD/XXj5EHaKzby8PMoPZzixSxhYi96VTQcTlAew77IZaX8N6l4oqNmT3az7mWTc/fSvisX5Ooq+TqZsuUegVUsBm+toDx524cJDurKFOlvReqJ1nf1KtXdktGYu1nZzXpYlR5qgox+zrmTwuW19XWZbMqLWD99Zhtak/hqLl7Ru9l201OFqU2YKaTljcgAI4vfXgLhpr2jSfSJrn5m3ZdZOk0+XkVvf3b5xVamtIE001Tq7E2zZeNtLDxPOS7K3VKDcuL49hD2hcOrOKhwXDt7fwa24e0aeFxSvUcKr0mUmxOpfQGw/MEzvacqlNqK4M12FWFKqnJ4yvU6ftisuIwNdqTB1ejVylSCCcjC1x36SmpJwrRUljVF7WaqUJOLzlM4/ulWyY3Dn+9UftHL/ql/dLNGS7DmrKW7Xg+0uSb81ztDyWQeR8r5Ipbzhd/J5i3I5iNOHLvlc7GCob2dcZ9cFotoVHcbmPhzj0yaWz9njA7ZpowCoTU8m/AMHWpl1PMZgngOs2TqdNaNrjpnwx/Zrp0lQvEmsLXHjn+jou2dqJhaLVqh0UaDmx5KveZVUqUqslGJcVqsaUHORxfB4artLGEX8+qxZm1IReZ9QFgPAToZyhbUuxHMQhO7rd/2R2rZOz0w1FKKeigt3k8ST3kknxnO1KjqScnzOopU404KEeCKP2pY0KVTiWpOvqJrYd9emlIyy2dBvL7fR/kq9q1EsLrT84v0NXs5xtNcVUDOozUKNrkC5WnTDAE87nh3GZ38JOmmlzfmzDZ1SKqtZ5L7JHTZTl2YcZiBTQsRfoOpM03FZUabmzZSpupLdIzDbaJYBlFjzHL1yto7UcpqM46PqJdSySjmLJHaGCSvSelUF0cWI+Y6EHUHqJdwm4SUo8UVtSEZxcZcGcR2vsqrgcTkYkFTmp1LaGxurDxAuOU6KlVjXp5XijlqtCdvVw/B+R1zdneGnjKdxZaqj8pSPFT1A5qeR75RXFvKlLs5M6O2uY1o9vNHjeTeijg0JJz1OApqdb/AJx+qPX4XntC1nWemiPLm7p0I5fHqIPcb6TjKGIbFOzUqwyKDYcQwcqLaDUDwPSSbzo6U4qmtV7RFsXVrU5Oq9HovUjNwKBw20a1CqArinlHINlKarfjmHne2bb2XSUIzjwz7+nA0WEeiuJQksPHv68S4727eXBYcvceUa4pr1a3G32RxPs5iQLag608cuZY3dyqFPe58u85VupsB8fXILEIvnVH4nU8AftNr7CeVpd3NwqENOPI5+0tpXNTXhz99p2ymi01CiyqoAA4AACwE51tyeTqUlFYXA4zvtXB2hiHXzl9G44X8iqHXqDf2ToLSP6EU/epzN7L/wAiUlw4fbB2DZQPkKVyrHyaXZTdScouVPMShqfO+86Sn8i7ikdqNRQ9DzhmCYgFbjNapSsDl6XHGWOzk8S8Psys2m1mOvKX3RqdkP8AWYj9Gn8XmzanCPj6GnY/Gfh6nQNr7Rp4ek1Wq2VR7STwCjme6VdKnKpLditS4q1Y04uUnocU3SxFOnjKD1TZFbU9DY5Se4NYnuE6K6jKVKSjxOWs5xjXjKfA7qjhhcEEHmDce2c01jidYnngep4eiAa+Pwa1qT0nF1dSp62I5HrMoTcJKS5GM4KcXF8Gc/2puUMKUrpXbQgEAFCRlt6aMCpIve3G5lpTvXUTg4lTPZ6pyVRS9PIsO6O6tLCgVrlqjA25KgexIRCTbQAXJJ0kW6upVfh5Eu0s4Ufi4v8APUWLFYZaqNTdQysLFTwIkSMnF5XElyipLD4FTrdnOFNwHqqpN8oKG3cHZC1u4kycto1VxS+/5wQHsui9E2l4fjJK7O3Uw2HpslJLMysvlT51TzhY2Y8PULCaal1UqSzJ+HI307OlTjiK8eZDU+zmgrK2cuFFsrqMptwJ8nkJ8Sb85ve0ZtNYx3fzkjrZlNNPOe/+MFk2HshMLR8ipuLsxJAFyxufNGgHK3QSJWrOrLeZMo0Y0obqKbtns+Smpq0qzJkN1GW5AzXAzgg3BOjcdOcsKW0JSe7JZyV1bZkV8UZYwb+6u61Iv9LdmZi2ZVubAjgWLEs731uTa/Kari6ljo17/ButrOCl0r4+/qyxbd2JRxlPydZb81YaMp6qflwkSjWnSlvRJdehCtHdmVLEdmxcgHG1Ci8FZMxA6A57D2SfHaWP+Cz77Cvlsve0dR499pad3t3qOCQrSBu3pO2rNbhc8h3CQq9xOs8yJ1vbU6EcQJaaCQUrEdnNF8169XzmLXOUm7cdbc/lLCO0ZrkitlsynLOW+OTUx3Z0LZvpdQhVy2YZjlHBQb6LrwtNkNo8txGuezFx33/HUSe4mANDyqCqzU/Myo2uU+dcg8gdNLcppvKinh41JFlSdPMU8rtLPi8OKiFTpfn0I4Srr0VWg4MsqVR05byIvZ+zfPuWvl5Wtf3ystbBKpvOXDsJle5+HCXEmpcleR+2tjUsXTyVVvbVWHpKeqn5cDzm2lWlSlmJqrUYVY7sjmWP3cNHEGj5UNlUsrFCpAP1fNcG2vW3drLeFzvQ3sff+ClnaOFTd3s+H4fvqLDu5uBRypVru1bS6oRlQdxFyW9oHdI1e/nlxgsEq32bBYlN58i9IgUAAAACwA0AA4ADlKxvOrLVLGiIfeLdqjjQPKAq6+jUXRhzt3i/I+FpIoXM6Py8OojXFrTrr4uPWitP2bZ3zVcbUccNU863TOzn4SYtpbqxGCXvuIL2VvSzObfvvLjsfZNLC0xSorlXieZY8yx5mV9WrKrLekyyo0YUo7sFoa+3NgpizTLvUXyZJGRgPSFje4OtuBGo5TOjXlSzhLXrMa1vGrjLax1EVU7P8IVKqaqX45ah19Ya4Psm5X9XOXh+BHezqOMLK7mbeyd1lw1RXp1qiot/yQZsjXH1lZiOOultZhUunUi1JLPXzNtK0VKScW8dXI08VuFQqO7NWxBDuXKZ1y5jfqtzYGwub2myN/OKSSWmnD+TVPZ9Obbcnq88Ty3Z/hw2dKlVW4HVSCDxzArrH+fUxhpMf66nvb0W0/fYZNo7lJXpUadTEVmFEMASVJOY3u1xrYWA7hPKd64SlKMVqe1LGNSMYyk9DUbs4oMxdq1UliSbLSA142XJYeAmf+xmlhJff8mt7MpuTk29e78E5u9u3SwV/JFzmABLEcr8lAF9eNryPXuZ1vmJVvbQoLESZkckCAf/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AutoShape 6" descr="data:image/jpeg;base64,/9j/4AAQSkZJRgABAQAAAQABAAD/2wCEAAkGBxQRERUSExIWFhUWGBgbGRQYFxgYGBgYFRUWFxgcFxMYHSggGBonHBQZIzEhJSkrMS4uFx8zODMsOCgtLisBCgoKDg0OGxAQGzQmICY0NDQwOCwsLC8vNCwsNCw0LCwvLzAsLCwvMCwsLCwsNDQsLCwsLCwsLCwsLCwsLCwsLP/AABEIAK0BIwMBEQACEQEDEQH/xAAbAAEAAgMBAQAAAAAAAAAAAAAABQYDBAcCAf/EAEkQAAIBAgMFAwgFCAgGAwAAAAECAAMRBBIhBQYxQVEHYYETIjJxkaGxwRRCUtHhI2JygpKys/AkM0Njc6LC8RUlNFOj0heTpP/EABoBAQACAwEAAAAAAAAAAAAAAAAEBQIDBgH/xAA2EQACAQMBBAgFBAICAwAAAAAAAQIDBBEhBRIxQRNRYXGBscHwIjKRodEjM+HxFBVCUiQ0Yv/aAAwDAQACEQMRAD8A7jAEAQBAEA+ETxrIK3iqVSgbBmy8iCbH1jrObr061rLCk8ctS3pzp1lqtT1R2vUHEhvWLe8WmdPaVePHD7/aPJWlN8NCSobTv6VNgOq+cPaJZU79tfHBrtWq+xDnbY+WS8dDco4hX9Fgfj4jlJlOtTqfI8midOUPmRlmwwEAQBAEAQBAEAQBAEAQBAEAQBAEAQBAEAQBAEAQBAEAQBAEAQBAEAQDzUphhYi4PIzGcIzW7JZR7GTi8or20tmmmcyi6e8evu75z95YypPehrHy9/2WtvcqaxLiaAMr1pqiUZXD2DHNbk17/wCblN0lVwpvOOv+TWtzO6jZw+1ai8fOHf8A+33yTR2hXhx1Xb+fyaZ2tOXYyTw+2Eb0rqe/Ue375ZUdp0p6S0f2+v8AREnZzjw1JBWBFwQR1EsIyUllMitNaM+z08EAQBAEAx166oLsbD+eA5zXVrQpLem8IzhCU3iKI59uJfRWPfoJXy2rST0TJSsZ82jPhdqI5tqCeAPPxE30b+lVe6tH2mqpazgs8Ub0mkcQBAEAQBAEAQBAEAQBAEAQBAEAQBAEAQBAEAQBAIPa2zbXdBpzXp3julJfWO7+pTWnNeqLG2uc/BPwNHBYxqRuNQeK8j+MgW1zOhLK4c0SqtGNRa8SYXC0qy50up6roQe8cJcRoW9zHpIaPs0eSvdWrRe7LXvNLE7PdeKhx1XRvYOPsMh1rOrDjHeXWtH78GSKdxCXB4fbqvf0NOm5Q3puQeh0PjyP86SHCUqbzSljsen8P3oSJJSWJr35kjhttW0qL4j5rLGjtRrSqvFfj33ESpZJ6wZLUayuLqQR/PslrTqwqLMHkgzhKDxJGSbDEQDxWqhFLHgJhUqRpxcpcEZQi5NRRV8TXas9+Z0Cjl3CcxWqzuKmfoi5pwjSh5khQ2GeLtbuH3mT6WyW9akvp+f4Is75f8UR+NwxpPl8Qe7lK+5oOhU3foSqVRVIZLJga+emrcyNfWND7xOktqvS0ozKmtDcm4mebzUIAgGKviFQXZgP55DnNdWtCkszeDOFOU3iKNU7Xp/nW65TIj2lQXX9Gb/8Sp7ZuUaocZlNwZMp1I1I70XlEeUXF4Z7mZiIAgCAIAgCAIAgCAIAgCAIAgCAIAgEDtbZ2Xz0Hm8x07x3fCUN/Zbn6lNac+z+PLu4Wdtcb3wS4mvsvG+SbX0Tx7u+aLK66CWvyvj+TbcUOkjpxRZEcMAQbg850cZKSzF6FQ008MxYjCI/pKD38/aNZrq29Kr88cmcKs4fKyOxWxRa9Mm/Q8PA8pW19lrGaT8GS6d68/GvoRPn025qw8P9xKr9ShPmmTvgqR60SmD21yqD9YfMfdLO32pyq/Veq/H0IVWy5w+hMI4IuDcHmJcRkpLMXlEBpp4ZF7wVbKqdTc+H+/ulXtWpiEYdfoTbGGZOXUNg4Wy+UI1Og9Q4+/4RsuglHpXxfDuF7Vy9xEtLYgkFvCwzqOYB950+EotrSTnFdhZWKe62SWyktRT1X9pJ+csrGO7bxXj9dSJcvNVm3JZoEA1No44Ul6seA+Z7pEu7uNCPW3wN9Cg6r7CvgPWfmzH2AfITn8Vbmp1t+/BFp8FGHUjexGx8tMtmuwFyOVhyEn1dmblJz3stfQjQvN6ajjRnnYFUhyvIi/iPwmGyqjVRw5NfdGV7FOCl1E/L8qxAEAQBAEAQBAEAQBAEAQBAEAQBAEAEQCvbV2dkOdfRPL7P4Tnr6y6J78Pl8v4LW2uN/wCGXHzNbBY1qR01HNeR+4yPbXU6D04dRtq0I1FrxLLhq4qKGXgfd3GdJRqxqwU4lRUg4S3WZZtMDFXoK4swv/PI8prq0YVVuzWTOFSUHmLIXGbHZdU84dOf4yluNmThrT1X3/ksKV5GWk9PI1MFjGpNpw5r1+4yJb3M6EtOHNG+rRjVWv1M216+dlYcCg95M27QrKrOMlwx+TC1huRafWT2Dt5NLcMo+EvrfHRR3eGEVlXO+89ZkdgBcmwHObZSUVl8DBJt4RWKzGtVNvrGw9X+05eo5XNfTm9O7+tS5ilRp68izotgAOA09k6iMVFJIpm8vLPU9PDHiKoRSx5Ca6tRU4Ob5GUIOclFFWqO1V78WY8PkO6ctOU69TL1bLqMY0445Isez8GKS25nie/7p0drbKhDHPmVNes6ks8jxtitlpHq3m+3j7rzDaFXcoPt0+v8GVrDeqLs1I7YFK7luQFvE/gPfK7ZVPNRz6l5ku9niKj1k9L4rBAEAQBAEAQBAEAQBAEAQBAEAQBAEAQD4ygix1B5TxpNYZ6m08orO08F5JtPRPA/Izmry1dCenyvh+C3t63SR14nvY+KKVAPqtofXyMy2fcOnVUeT8+R5dUt+GeaLJOkKgQBANLHbOWprwb7X3jnIV1ZQr68H1/kkUbiVPTiiK2jgWREJ1sCDbh6RI+Mqru0lSpwb5aP6trzJ1CvGc5Jd5iwu0nprlFiOV+Xq1muhfVaMd2OGu0yqW0Kjyz5XrM+tRtOSjj4Ly9Z988q1alXWtLTq/j1fhk9hCMNKa9++ok9jYErd2FieA6Dv75Z7PtXDNSSw3wXUiHdV1L4IkrLQhCARW8FWyKv2j7l/EiVW1amKah1+ntE2yhmTl1ep52DhbDyh4nQermf56THZdvhdK+fAyvauXuLxJZmsLnQS2bSWWQUs6IruOxBr1AqDQaD5k90565rSu6qhT4cvyWtGmqEHKXvsJzB4YU1CjxPUy7t6EaMFBe2VtWo6kt5mebzWIAgCAIAgCAIAgCAIAgCAIAgCAIAgCAIBixVAVFKnn7j1mqtRjVg4SM6dRwlvIqbqVYjmCR4gzlJJwk1zT8i8TUlnrLdQqZlDdQD7ROtpz34KXWiinHdk0e5mYiAIB5dARYi4PKeSipLD4HqbTyjRbY9LoR4n5yC9m275fckq8qkTiqi03IpixU+kdTccbX0HrlRXnClUaorhzerz2Z4eZOpxlOOaj48j3R2xUB1IYd4A94myntKvF/Fr77DGdnTfDQlcJtRH0JynofkZaUNoUquj0fb+SFUtZw14o3pOIxDbxKfMPLUeJt9xlNteL+CXLX0LCxa+JGLBbXyIFK3twIPxmq22kqVNQlHODOtab895M1Mbj3qcTZfsjh49ZFuLypW46Lq98TfSt4U+HElti4PIM7Dzm4DoPx+6WuzrV0478uL8v5IN3W33urgiTlmQxAEAQBAEAQBAEAQBAEAQBAEAQBAEAQBAEAQCo4r+sf9JviZyNf92Xe/MvafyR7kWLZDXor4j2EidFYS3rePvmVV0sVWbkmEcQBAEAQDTxOzadQ3Iseo0/CQ61jRqveaw+w307mpBYXA032EOTnxF/gRIctkr/jP6r+iQr584mP/AIEftj2fjNf+ol/3+38mf+cv+pvYSl5BTnq3HIHQD1Xk63p/4sP1J6dvoRqs+ml8ET49elXBp5r34aEcOYJESrW90nSzx7H9gqdWj8eCIxOCFNsrVB19E8JT1rWFGe7Kf2ZPp13UjlR+5sbONAHUkkcCwsPAffJNp/hxllvXt0XvvNVfp2tFp2e/InVYEXBuOsvE01lFa01oz7PTwQBAEAQBAEAQBAEAQBAEAQBAEAQBAEAQBAEAqGI9Nv0j8TORrfuS735l7D5V3E9sI/kvUx+/5y92Y80PFlbeL9QkZYkQQBAEAQBAPFaqEGZjYTCpUjTjvSeEZRg5PESExe2WOiDKOp4/hKW42pOWlLRdfMsaVnFaz1NCmxZwSC5vw4k93qlfBynUTacn5kqSUYvGhO7OwRUmpU1c8ugl7aWsoydWr8z+xWV6yktyHAzY3ALV46H7Q4/jN1xaU6/zces10q8qfDgQON2e9LU6r9ofMcpQ3FnUoavVdfvgWdK4hU4cT5gcc1I6arzX7uhi2u50Hpw6j2tQjUWvEs1GqHUMDcGdLTqRqRUo8GU8ouLwz3MzEQBAEAQBAEAQBAEAQBAEAQBAEAQBAEAQBAKfVPnH1n4zj5vMn3l/HgiwbCW1K/Uk/L5ToNmRxQz1tlVePNUkJYEUQBAEAQDBi8UKa5j4DqZouK8aMN6RspUnUlhFaxeKao12PqHIeqc1XuJ1pb0v6LilSjTWEZMDgGqnTRebfd1M2W1pOu9NF1mFavGmu0sOEwi0xZR6zzPjOhoW1OisQX5KupVlUeZGebzUIB8IvoZ40msMJ4K5tXBeTa49E8O49Jzl9a9DPMflfvBb21bpI4fFGXYeKytkPBuHcfx+6bdmXDjPo3wfn/JheUt6O+uK8ifl+VYgCAIAgCAIAgCAIAgCAIAgCAIAgCAIAgHwmAU4/Gca88WdAWnZqWpIO6/t1+c6mzju0ILs8yluHmpI2ZJNIgCAIB5qOFBJNgOJmMpKKcnwR6k5PCKvjsWarZjw5DoPvnL3Vw68958ORdUaSpxwbOzNmGp5zaL72/CSbOwdX45/L5/wabi5UPhjxJ9FAFgLAcp0EYqKwuBVttvLPU9PBAEAQDW2jSzUmHcSPWNRI13TVSjJdn3RuoT3aiZWKT5WDdCD7DOYhPckpLkXMo7yaLeDfWdenlZKBrB9noEAQBAEAQBAEAQBAEAQBAEAQBAEAQBAPFZMykdQR7RMKkd6Dj1mUXiSZVKj5so5hQPG5t7iJyk5b+6lxxj7v+C7it3L7clsRbADoLeydbFbqSKNvLyep6eCAIAgEDtrG5j5NeA4956eEotpXW++ijwXHv6vDzLO0obq33x5HjZGAznOw80cup+6YWFn0r35/Kvv/B7dXG4t2PEsInQFWIAgCAIAgHwi+k8azoFoVCsmVmXoSPYbTkKkNybj1NovoS3oplm2ZUzUkPdb2afKdNZT36EX2eWhT3Ed2o0bUlGkQBAEAQBAEAQBAEAQBAEAQBAEAQBAEAQCrKAK9jwFT4NOWSUbnD5S9S6bbo57PQtM6kpRAEAQDV2liPJ0yRx4D1n+fdI13W6Kk5Ljy7zdQp780iAwmCL1MnT0j06+PKUFC1lVq7nVx99fItKtZQhvfQs9NAoAAsBwE6aMVFKMeCKaUnJ5Z6mR4IAgCAIAgCAVbai2qv67+0A/OcterFxNF1bvNKJL7BP5Mg8mI9wlvstvonF8n+CBer40+tElLIiCAIAgCAIAgCAIAgCAIAgCAIAgCAIAgCAVvGUv6SVHNh77Gc5cU83m6ubX3wW9Kf6Gewsk6MqBAEAQCI21iMrIONrtbv4L75U7Rrbk4Lqy/Hl9ydaU96Mvp+Tc2ZhfJpr6R1b1yXZUOhp68XqzRcVeknpwXA25LNAgCAIAgCAIAgFb2yv5Y99vgBOb2jHNw0ueC3tH+kiT2KNHP55+Us9nL4Zv/wCmQ7t6x7iRliRBAEAQBAEAQBAEAQBAEAQBAEAQBAEAQBANcYNfKeU1ze4aW0Ej/wCNDpel5m3ppbm5yNiSDUIAgCARVWiXxQupsqg35aXI9590q50nUvU5LRL39/Imxmo27w9WyVloQhAEAQBAEAQBAEArW12tXY9Mv7onN38mrlvqx5It7ZZopEzsmllpKOZ19uvwlzY09yhFPv8AqV9zPeqM3JLNAgCAIAgCAIAgHmpUCgsxAABJJ0AA1JJ6T1Jt4R42ksso26++NTE496JI8i2fyXm2YZTdbnvUHSWNxZxp0VLnzKu1vpVa7hy1wXuVpaiAIAgCAIBQq++rf8TSgjKaGdaZ0GrN5pIboGI/Z75Zxsl/jub+biVMtoP/AClTXy8PEvsrC2EAQBAEAQBAEAQBAEAQBAEAQBAEAQDXfBIWzFQT1OvDu4TRK1pSnvyjlm1VpqO6nobE3moQBAEAQBANFdsYckAV6RJvazrrl4211tNnQ1P+r+hr6an/ANl9TYw2KSouZHV1uRdSCLjiLjnMZRcXhoyjOMlmLyeqNdXUMjBlPAggg2NjqO8TxxaeGeqSayjle+m+BxX5GkGSlYlw3mszAmwYdBYHLzJF+FpdWln0fxS1ZQ3t90nwR0XPJA7u476JikqkXyBiRcD0kI0uRc+dwkqvDpabiuZDtp9BWUny/B0bBb8Z6FWt9HYiiVzZTxR/RYAjThcg8BY3IlTOyxOMd7j5l3C/3oSnu8PJmrT7S6J/sKoHW6W4X4kgTN7Nmv8Akvua1tWm/wDi/sTu7W9NLHFxTSopQAnOFA869rFWPQyNcWs6ON5rUlW15C4zup6dZG7175PgqwpfRrggEVWYhTfjYBTe3Pn3cJttrNVo7294Gi6vnQnu7vjyNHYXaE1eutFsPfObBqZLEXNrlWA83mTyE21tnqEHJS+pqobT6SooOP0MW/O+BGbC0gyNny1GPm3WwvlPIG/pdAfXPbOzz+pLwPL6+x+lHjnU5/s+oaVajUsNHVwLgCy1OFzYDVTLWa3oSj4fYpqbcakZdufudZ3Y3wGMqml5MjzSyvyOUgMCvKxYagkGUdxaOlHeydFbXqrT3cFpkInFO252hUKDlKamsw4lSFQHoH1ufULd8n0dn1JrMtCtr7TpU3ux1f2Gyu0PD1WCVVagTwLWKa8LuOHrIt3xU2fUisx18xS2nSm8S+Hv4FxBkAsjWxO0KVO5eqi2FzmYC3gTM405S4IwlUjHiyh7I3uattNz5UjC5XNm0ULTQefY8Llb/rSyq2ihbrT4vzyKqjeupcvX4MeXM2Mf2m0le1Ki1ReblsnsXKSR67TGGzJtZk8fc9qbXhGWIRyvoW3YW1kxdBayAgNcFTxBBsQbSDWpOlNwZZUK0a0FOJITUbRAITePeihggPKEs5FxTX0iOp5KO899ryRQtZ1vl4dZFubunQXxceorC794p0Nang18ivpOS7BbdWCj3DTnJjsaUXuuevgQltCrKO/GGnj+DMO0Q08vl8KQrC61Kbh1YXsStwBoeIvccDaef6/e+SX1WDL/AGe5jpI6Pg085Ltg8SKtNKi+i6qwvxswBF/AyulFxk4vkWcJKcVJczJUcKCzEAAXJJsABxJJ4CeJN6I9bSWWUjaXaVRRytKk1UA2z3yKf0dCSPWBLGns2clmTwVdXatOMsRWSR2Fvxh8S4pENSqHQK9rEnkGHPuNrzTWsalNby1XYb6G0KVV7r0faWSvXVFLOwVRxZiAB6yeEiJNvCJspKKy2UTfvfE08tLCVfPBvUdQDlHBVuwI1Jv4DrLOzs1LMqq05FTf3zhiNJ68z4naSiU6a+TarV8mmdtEBqZRmC2BJ86/IDpD2bJybzhZ056BbViopJZeNeWpg/8AkSvZqn0dMiMAyXJYX+097r0vktfTjpMv9fDKjvav371Mf9nPDlu6L370LJjd88PSw1PEEk+VF0pi2ckaMDyFjoT3c5EhZ1JVHDqJs76lCkqj58Ov2ivjtFcoahpIqk2ADrUde9kzqxHgPXJX+uWd1P7Y9GRFtN7u8190/tlMlt0N81xjmi4C1ALqRcK4HGym5Vh0ueeuk0XVm6S3lw8jfaX8a73Hx8yQbCkbRpsEIpjDsoYA5Q3lAcugsLjX9Wat5dA1nXJvcX06eNMepHYTDVS1Q5HWnWqVvK+awIWnVYqVS1yalMhbqL2A5gTbKUcLXVJY8V6PU0xjJt6NJt58H6rTQk9263k8LSRlqAhdVNKqMup0sV5cPCaa6zUbTX1Rvt3ilFNP6Mxb+1cuz65/NUftVFX5zKyWa8TC/lu28mc/3HAfG4ZrC+asDp9jDLb3k+2Wl5pSmu7zKiyxKtCXf9oo68iACwAA6ASiydDg5B2k7LTD4oGmoVaiBio0AYFgbDgOR8TL3Z9Vzp/FyOc2nRjTqpx0T8y69muBWlhWI9Jqj5j1yMUA9WnvMr7+o5VPBfctdnUlClp1v7GLtUUHAg9KqEexh8CZ7s5/reBjtRZoeKIHsk1rVzb+zQe/8JJ2n8ke8ibI1lLuR0faFTLSqN0Rj7FJlTBZkkXU3iLZxLYIDPR01Fagmo+1Vdj8J0VbKUu5+SOYt8Nx70vuzuaoBewAvxsOPrnOZOowc97Td5HQ/RKTZbreqw4kNwS/IW1PUEDre02fbJrpJeH5Kfad3KP6UPH8EbuBuiMQxr11vTQ2VD9dxxv+aOFuZ05EHde3e4tyHFmjZ9jvvfqcFy7Tc7St3aNGlTq0aYQ5shC6KRkd75eoyHWa7C4nKTjN5Nu0rWnGCnBYfZ4kr2a7SOIwb0GY5qXmgg6hHBya91mA7lE0bQpqFVSXPzJGzKzqUXB8Vp4cilb1bpPgkV3qI2ZsoyhrnQm7X4HTl1ljbXarSwkVl3ZSoRUm86mrtGicRi8lIedVdQANFsy08ug4Aak9wEzpvo6WZcF/JhXj0lbdhxflobW8W7xwmKyqhemoRgW0zgBc477sDoLkAzChcKrTy3h6+HUZ3Fo6NX4VlaPv6zovZ7s+pQwSrVUqzMzZTxAa1rjkdOEqb6pGdVuJc7Ppyp0EpLDLLIhNMWKrrTRqjGyopYnoFFz7hPYxcmkjGUlFNvkcSAOMZ2Az4nEVbKhOqIoLscxsB9VR0Ct3TotKKS4Rivv71OY/fba1nJ6di96dx2yhhUSmKSqAgXKEtpa1rW5znnJt7zep06ilHdS0OS7ybM+hPUwzg/RqhNSi9r5HA0A/cYdCrcrS8t6vTJVF8y0faveq+hz9zS6BunL5Hqux+9PudB3ExHlNn0CeSlf2GZB7llVeR3a8l71LexlvW8X70KN2ibxPXrthKZtSRgrAfXccb9wOluov0tZWNvGEOklxf2RU7RupVJ9FHgvuyS3A3OpvT+k4hA+f+rpn0cv2iOZPLu156ar28kpbkHjHH8G/Z9hFx6Sos54fkiu0nYdPD1keimRXViyj0QVZVuBy9MaTdYV5VItTfA0bTt405KUFjPv1Lhu+E2ngaJxALNTbU3IPlKdwGNuJKm+vWQK+9b1pKHPyZZW+7dUIufLzRyvbVApiKyfYqOugA0Vio0GnIS7oyzTi+tHP3EWqsl1M6xuNu9Sw+Hp1coNaooZnIuQHFwqnkADy4yjvLiVSbjyR0NjawpU1LGrIPtXwIVaeIUWZiab2+upGZc3WxT4dBJOzZttwfeiLtaCUVNdz9+BVN193zjatNDUstnLW1KIpFrX0BZ2OnrMm3Fx0MW8f3/CK+1tenkk3pr4L+WdB23uph0wDoqXNKm7I5JzZlUm9+8jhw7pV0bqo66bfFlxWs6at3FLgnjvOabqVcuNwxH/dQftsFP70uLlZoy7iis5bteD7fM7xOZOtEAQCs9o5/wCXVR1NMf8AlSTLD99ePkQdo/8Ary8PNFI7NhfGov2Fqt4kKnyEsb/9pvrwVmzP3lHqz6HXZRHQnLu1fzsVQT+7/eqEfKXOzdKcn2lFtbWrCJcNwzfBq32qlY+2s8gXmlXHYvJFnZPNLPa/Nkd2rNbBL31kH+Vz8pu2av1vD8EbarxQ8fyQvZCPymI/Rp/F5I2pwj4kbY/Gfh6l73ja2DxB6Uap9lNpWUFmrHvXmW1w8Upvsfkcc3WU/SqCda9FvBbt8Gl/cv8ATk+xnN2i/VjHtT+h3Sc2dUcH2xizVxL4j0s9Vso6hCuQd4tlHhOmpQUaah1I5OtNzq9Jxy9PDgdr2LgRh8PToj6igE9W4sfFiT4znas9+bl1nUUafRwUeorXaZiAtGkp5mqf/wA9VB/mqL7ZL2fFubfd5r8ELaMkoJPt8n+SI7IQQ+J9VL41JI2pwh4+hF2OsOfh6mx2vP8Ak8OvV3PsUD/VMNlr4pM2bYfwRXaQ/ZXSD41mYXKUiVJ5HMi6fqkjxkjaTxSSXNkXZS3qzb5I6zKM6EQBAK12i4gps+rY2LFF8GcX9wI8ZMsY71dELaMnG3lgoHZrTvtCmTyVyP2SP9RlntB/oPwKfZkf/IWepnZJQHSnirSVxZlDDoQCPYZ6m1wPGk+JgxtdaFF6lgFpozWGgsqk8B6plCLnNLrMZyUIOXUcO2dhnq4impJL1zqeY8qSGY/qktOjqSUaba4L0OWpQlKqk+MvXn9NTvFKmFUKosFAAHQAWAnNNtvLOrSSWEc87UawzqnPyJt62rU2+FFpabOWme30f5Kjakl8vZ6r8MkOyb/o6n+M1v8A66c17T/dXd6s2bJ/Zff6IoW+i2x2IH5594B+cs7TWjEqL7S4kdo2SLUKQ6U0/dE56p877zqKfyLuKj2tv/RaQ61gfZTf75P2Yv1H3fgrdr/srv8ARmh2QU9cS3P8kP4hPym3aj+Vd/oadjr533ep0LGU81N1+0rD2giVUXiSZcyWYtHB93f+rw3+NS/iLOmr/tS7n5HJW378O9eZ36cudeIAgFa7Q6uTAs1r2ekbHnaop+Ul2KzWS7/IhX8t2g33eZSeyof01v8ABf8Afpyy2l+yu/8AJVbJ/efd+Drcojojlfaa1toUSeApU/4tSXWz/wBiXe/JFBtJ4uYdy82W7s4P/LqPrqfxXkG//fl4eRY7O/8AXj4+bNXtRcDBqp+tVQe5j8BM9nL9XPYYbTa6HD5tEF2T1FGIxCA3BUEHqFci9v1hJO0k3CLZE2S0pzii9b0H+hYn/Aq/w2lbb/ux70Wtz+zPufkck3QqZ9o0Gta78OlkNvhLy6W7byRz1nLfuov3wO04q+Rrccpt67Tno8UdPLgziu7CCvi8FSt6B87vK1KlY/5co8J0Vw3ClOXX+EjmLbFStTj1fls7fOcOoOW9qmPDYmlSH9khY/pOQbHwRfbLrZtPFNy6/Qodq1F0sY9Xr/RMdk2Dy4erVI/rKlh3imPvZvZI+055qKPUvMk7Jhik5db8jV7XEJ+j24KKrHuGago97iZ7MaW94epr2vFtRxyz6Gp2VUcuJq/4KH9vK0z2lLNOPezDZUd2pLuX3OnynLwQBAKx2kYcvgKlvqlG8AwB9xJ8JMsJYrog7RjvW8sHPdwMXlx9C+gIZP2lcj32Etb2GaMvqU2zqmK8V4eZ2mc8dOIBC753+gYi3/bPs5+6SLX96PeRrz9ifcc/3ARa+0VcCwpUQQO9KSUT72JlpetwoNdb9WynsMVLneXJeiR1qUZ0JxjtA2gKuPq2NxTApj1gHN7GZx4ToLGnu0V26+/scztGrvV3jlp7+50Ls7wnk8BSuNXzP+0fN/yhZVX096s+zQudnw3LeOeepzTfdD/xDED86/hkU/CXFm/0I++ZR3ybuZe+R2jZ/wDVU/0F/dE56fzM6eHyoona1dvo6DpWb9hVPwvLPZmm8+77lTtbL3I97+h87Kawapi7cCaZHqBqge4iNpLEYePoNlSTlUx2ep0QyqLg4Fu4v9Mww/v6X8RZ09f9qXc/I5C2/fh3rzO+zmDrxAEArHaRTvs+r3Gmf/Io+cmWD/XXj5EHaKzby8PMoPZzixSxhYi96VTQcTlAew77IZaX8N6l4oqNmT3az7mWTc/fSvisX5Ooq+TqZsuUegVUsBm+toDx524cJDurKFOlvReqJ1nf1KtXdktGYu1nZzXpYlR5qgox+zrmTwuW19XWZbMqLWD99Zhtak/hqLl7Ru9l201OFqU2YKaTljcgAI4vfXgLhpr2jSfSJrn5m3ZdZOk0+XkVvf3b5xVamtIE001Tq7E2zZeNtLDxPOS7K3VKDcuL49hD2hcOrOKhwXDt7fwa24e0aeFxSvUcKr0mUmxOpfQGw/MEzvacqlNqK4M12FWFKqnJ4yvU6ftisuIwNdqTB1ejVylSCCcjC1x36SmpJwrRUljVF7WaqUJOLzlM4/ulWyY3Dn+9UftHL/ql/dLNGS7DmrKW7Xg+0uSb81ztDyWQeR8r5Ipbzhd/J5i3I5iNOHLvlc7GCob2dcZ9cFotoVHcbmPhzj0yaWz9njA7ZpowCoTU8m/AMHWpl1PMZgngOs2TqdNaNrjpnwx/Zrp0lQvEmsLXHjn+jou2dqJhaLVqh0UaDmx5KveZVUqUqslGJcVqsaUHORxfB4artLGEX8+qxZm1IReZ9QFgPAToZyhbUuxHMQhO7rd/2R2rZOz0w1FKKeigt3k8ST3kknxnO1KjqScnzOopU404KEeCKP2pY0KVTiWpOvqJrYd9emlIyy2dBvL7fR/kq9q1EsLrT84v0NXs5xtNcVUDOozUKNrkC5WnTDAE87nh3GZ38JOmmlzfmzDZ1SKqtZ5L7JHTZTl2YcZiBTQsRfoOpM03FZUabmzZSpupLdIzDbaJYBlFjzHL1yto7UcpqM46PqJdSySjmLJHaGCSvSelUF0cWI+Y6EHUHqJdwm4SUo8UVtSEZxcZcGcR2vsqrgcTkYkFTmp1LaGxurDxAuOU6KlVjXp5XijlqtCdvVw/B+R1zdneGnjKdxZaqj8pSPFT1A5qeR75RXFvKlLs5M6O2uY1o9vNHjeTeijg0JJz1OApqdb/AJx+qPX4XntC1nWemiPLm7p0I5fHqIPcb6TjKGIbFOzUqwyKDYcQwcqLaDUDwPSSbzo6U4qmtV7RFsXVrU5Oq9HovUjNwKBw20a1CqArinlHINlKarfjmHne2bb2XSUIzjwz7+nA0WEeiuJQksPHv68S4727eXBYcvceUa4pr1a3G32RxPs5iQLag608cuZY3dyqFPe58u85VupsB8fXILEIvnVH4nU8AftNr7CeVpd3NwqENOPI5+0tpXNTXhz99p2ymi01CiyqoAA4AACwE51tyeTqUlFYXA4zvtXB2hiHXzl9G44X8iqHXqDf2ToLSP6EU/epzN7L/wAiUlw4fbB2DZQPkKVyrHyaXZTdScouVPMShqfO+86Sn8i7ikdqNRQ9DzhmCYgFbjNapSsDl6XHGWOzk8S8Psys2m1mOvKX3RqdkP8AWYj9Gn8XmzanCPj6GnY/Gfh6nQNr7Rp4ek1Wq2VR7STwCjme6VdKnKpLditS4q1Y04uUnocU3SxFOnjKD1TZFbU9DY5Se4NYnuE6K6jKVKSjxOWs5xjXjKfA7qjhhcEEHmDce2c01jidYnngep4eiAa+Pwa1qT0nF1dSp62I5HrMoTcJKS5GM4KcXF8Gc/2puUMKUrpXbQgEAFCRlt6aMCpIve3G5lpTvXUTg4lTPZ6pyVRS9PIsO6O6tLCgVrlqjA25KgexIRCTbQAXJJ0kW6upVfh5Eu0s4Ufi4v8APUWLFYZaqNTdQysLFTwIkSMnF5XElyipLD4FTrdnOFNwHqqpN8oKG3cHZC1u4kycto1VxS+/5wQHsui9E2l4fjJK7O3Uw2HpslJLMysvlT51TzhY2Y8PULCaal1UqSzJ+HI307OlTjiK8eZDU+zmgrK2cuFFsrqMptwJ8nkJ8Sb85ve0ZtNYx3fzkjrZlNNPOe/+MFk2HshMLR8ipuLsxJAFyxufNGgHK3QSJWrOrLeZMo0Y0obqKbtns+Smpq0qzJkN1GW5AzXAzgg3BOjcdOcsKW0JSe7JZyV1bZkV8UZYwb+6u61Iv9LdmZi2ZVubAjgWLEs731uTa/Kari6ljo17/ButrOCl0r4+/qyxbd2JRxlPydZb81YaMp6qflwkSjWnSlvRJdehCtHdmVLEdmxcgHG1Ci8FZMxA6A57D2SfHaWP+Cz77Cvlsve0dR499pad3t3qOCQrSBu3pO2rNbhc8h3CQq9xOs8yJ1vbU6EcQJaaCQUrEdnNF8169XzmLXOUm7cdbc/lLCO0ZrkitlsynLOW+OTUx3Z0LZvpdQhVy2YZjlHBQb6LrwtNkNo8txGuezFx33/HUSe4mANDyqCqzU/Myo2uU+dcg8gdNLcppvKinh41JFlSdPMU8rtLPi8OKiFTpfn0I4Srr0VWg4MsqVR05byIvZ+zfPuWvl5Wtf3ystbBKpvOXDsJle5+HCXEmpcleR+2tjUsXTyVVvbVWHpKeqn5cDzm2lWlSlmJqrUYVY7sjmWP3cNHEGj5UNlUsrFCpAP1fNcG2vW3drLeFzvQ3sff+ClnaOFTd3s+H4fvqLDu5uBRypVru1bS6oRlQdxFyW9oHdI1e/nlxgsEq32bBYlN58i9IgUAAAACwA0AA4ADlKxvOrLVLGiIfeLdqjjQPKAq6+jUXRhzt3i/I+FpIoXM6Py8OojXFrTrr4uPWitP2bZ3zVcbUccNU863TOzn4SYtpbqxGCXvuIL2VvSzObfvvLjsfZNLC0xSorlXieZY8yx5mV9WrKrLekyyo0YUo7sFoa+3NgpizTLvUXyZJGRgPSFje4OtuBGo5TOjXlSzhLXrMa1vGrjLax1EVU7P8IVKqaqX45ah19Ya4Psm5X9XOXh+BHezqOMLK7mbeyd1lw1RXp1qiot/yQZsjXH1lZiOOultZhUunUi1JLPXzNtK0VKScW8dXI08VuFQqO7NWxBDuXKZ1y5jfqtzYGwub2myN/OKSSWmnD+TVPZ9Obbcnq88Ty3Z/hw2dKlVW4HVSCDxzArrH+fUxhpMf66nvb0W0/fYZNo7lJXpUadTEVmFEMASVJOY3u1xrYWA7hPKd64SlKMVqe1LGNSMYyk9DUbs4oMxdq1UliSbLSA142XJYeAmf+xmlhJff8mt7MpuTk29e78E5u9u3SwV/JFzmABLEcr8lAF9eNryPXuZ1vmJVvbQoLESZkckCAf/2Q=="/>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628786915"/>
              </p:ext>
            </p:extLst>
          </p:nvPr>
        </p:nvGraphicFramePr>
        <p:xfrm>
          <a:off x="177206" y="1402464"/>
          <a:ext cx="4271033" cy="1306854"/>
        </p:xfrm>
        <a:graphic>
          <a:graphicData uri="http://schemas.openxmlformats.org/drawingml/2006/table">
            <a:tbl>
              <a:tblPr firstRow="1" bandRow="1">
                <a:tableStyleId>{073A0DAA-6AF3-43AB-8588-CEC1D06C72B9}</a:tableStyleId>
              </a:tblPr>
              <a:tblGrid>
                <a:gridCol w="1908198">
                  <a:extLst>
                    <a:ext uri="{9D8B030D-6E8A-4147-A177-3AD203B41FA5}">
                      <a16:colId xmlns:a16="http://schemas.microsoft.com/office/drawing/2014/main" val="20000"/>
                    </a:ext>
                  </a:extLst>
                </a:gridCol>
                <a:gridCol w="2362835">
                  <a:extLst>
                    <a:ext uri="{9D8B030D-6E8A-4147-A177-3AD203B41FA5}">
                      <a16:colId xmlns:a16="http://schemas.microsoft.com/office/drawing/2014/main" val="20001"/>
                    </a:ext>
                  </a:extLst>
                </a:gridCol>
              </a:tblGrid>
              <a:tr h="337993">
                <a:tc gridSpan="2">
                  <a:txBody>
                    <a:bodyPr/>
                    <a:lstStyle/>
                    <a:p>
                      <a:pPr algn="ctr"/>
                      <a:r>
                        <a:rPr lang="en-US" sz="1200" spc="300" dirty="0"/>
                        <a:t>ENGLISH</a:t>
                      </a:r>
                      <a:endParaRPr lang="en-US" sz="1200" spc="300" dirty="0">
                        <a:solidFill>
                          <a:schemeClr val="tx1"/>
                        </a:solidFill>
                        <a:latin typeface="Comic Sans MS" panose="030F0702030302020204" pitchFamily="66" charset="0"/>
                      </a:endParaRPr>
                    </a:p>
                  </a:txBody>
                  <a:tcPr anchor="ctr"/>
                </a:tc>
                <a:tc hMerge="1">
                  <a:txBody>
                    <a:bodyPr/>
                    <a:lstStyle/>
                    <a:p>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10493">
                <a:tc>
                  <a:txBody>
                    <a:bodyPr/>
                    <a:lstStyle/>
                    <a:p>
                      <a:pPr algn="ctr"/>
                      <a:r>
                        <a:rPr lang="en-US" sz="900" b="1" dirty="0">
                          <a:latin typeface="+mj-lt"/>
                        </a:rPr>
                        <a:t>Monday &amp; Wednesday</a:t>
                      </a:r>
                    </a:p>
                  </a:txBody>
                  <a:tcPr marT="27432" marB="27432"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dirty="0">
                          <a:latin typeface="+mj-lt"/>
                        </a:rPr>
                        <a:t>12:00am – 2:00pm</a:t>
                      </a:r>
                    </a:p>
                  </a:txBody>
                  <a:tcPr marT="27432" marB="27432" anchor="ctr"/>
                </a:tc>
                <a:extLst>
                  <a:ext uri="{0D108BD9-81ED-4DB2-BD59-A6C34878D82A}">
                    <a16:rowId xmlns:a16="http://schemas.microsoft.com/office/drawing/2014/main" val="10001"/>
                  </a:ext>
                </a:extLst>
              </a:tr>
              <a:tr h="31049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b="1" kern="1200" dirty="0">
                          <a:solidFill>
                            <a:schemeClr val="dk1"/>
                          </a:solidFill>
                          <a:latin typeface="+mn-lt"/>
                          <a:ea typeface="+mn-ea"/>
                          <a:cs typeface="+mn-cs"/>
                        </a:rPr>
                        <a:t>Tuesday &amp; Thursday</a:t>
                      </a:r>
                    </a:p>
                  </a:txBody>
                  <a:tcPr marT="27432" marB="27432"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kern="1200" dirty="0">
                          <a:solidFill>
                            <a:schemeClr val="dk1"/>
                          </a:solidFill>
                          <a:latin typeface="+mn-lt"/>
                          <a:ea typeface="+mn-ea"/>
                          <a:cs typeface="+mn-cs"/>
                        </a:rPr>
                        <a:t>12:00am – 2:00pm</a:t>
                      </a:r>
                    </a:p>
                    <a:p>
                      <a:pPr marL="0" marR="0" indent="0" algn="ctr" defTabSz="914400" rtl="0" eaLnBrk="1" fontAlgn="auto" latinLnBrk="0" hangingPunct="1">
                        <a:lnSpc>
                          <a:spcPct val="100000"/>
                        </a:lnSpc>
                        <a:spcBef>
                          <a:spcPts val="0"/>
                        </a:spcBef>
                        <a:spcAft>
                          <a:spcPts val="0"/>
                        </a:spcAft>
                        <a:buClrTx/>
                        <a:buSzTx/>
                        <a:buFontTx/>
                        <a:buNone/>
                        <a:tabLst/>
                        <a:defRPr/>
                      </a:pPr>
                      <a:r>
                        <a:rPr lang="en-US" sz="900" kern="1200" dirty="0">
                          <a:solidFill>
                            <a:schemeClr val="dk1"/>
                          </a:solidFill>
                          <a:latin typeface="+mn-lt"/>
                          <a:ea typeface="+mn-ea"/>
                          <a:cs typeface="+mn-cs"/>
                        </a:rPr>
                        <a:t>4:00pm – 6:00pm</a:t>
                      </a:r>
                    </a:p>
                  </a:txBody>
                  <a:tcPr marT="27432" marB="27432" anchor="ctr"/>
                </a:tc>
                <a:extLst>
                  <a:ext uri="{0D108BD9-81ED-4DB2-BD59-A6C34878D82A}">
                    <a16:rowId xmlns:a16="http://schemas.microsoft.com/office/drawing/2014/main" val="3301209550"/>
                  </a:ext>
                </a:extLst>
              </a:tr>
              <a:tr h="31049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b="1" kern="1200" dirty="0">
                          <a:solidFill>
                            <a:schemeClr val="dk1"/>
                          </a:solidFill>
                          <a:latin typeface="+mn-lt"/>
                          <a:ea typeface="+mn-ea"/>
                          <a:cs typeface="+mn-cs"/>
                        </a:rPr>
                        <a:t>Saturday</a:t>
                      </a:r>
                    </a:p>
                    <a:p>
                      <a:pPr marL="0" marR="0" indent="0" algn="ctr" defTabSz="914400" rtl="0" eaLnBrk="1" fontAlgn="auto" latinLnBrk="0" hangingPunct="1">
                        <a:lnSpc>
                          <a:spcPct val="100000"/>
                        </a:lnSpc>
                        <a:spcBef>
                          <a:spcPts val="0"/>
                        </a:spcBef>
                        <a:spcAft>
                          <a:spcPts val="0"/>
                        </a:spcAft>
                        <a:buClrTx/>
                        <a:buSzTx/>
                        <a:buFontTx/>
                        <a:buNone/>
                        <a:tabLst/>
                        <a:defRPr/>
                      </a:pPr>
                      <a:r>
                        <a:rPr lang="en-US" sz="900" b="1" kern="1200" dirty="0">
                          <a:solidFill>
                            <a:schemeClr val="dk1"/>
                          </a:solidFill>
                          <a:latin typeface="+mn-lt"/>
                          <a:ea typeface="+mn-ea"/>
                          <a:cs typeface="+mn-cs"/>
                        </a:rPr>
                        <a:t>November 12th, 19</a:t>
                      </a:r>
                      <a:r>
                        <a:rPr lang="en-US" sz="900" b="1" kern="1200" baseline="30000" dirty="0">
                          <a:solidFill>
                            <a:schemeClr val="dk1"/>
                          </a:solidFill>
                          <a:latin typeface="+mn-lt"/>
                          <a:ea typeface="+mn-ea"/>
                          <a:cs typeface="+mn-cs"/>
                        </a:rPr>
                        <a:t>th</a:t>
                      </a:r>
                      <a:r>
                        <a:rPr lang="en-US" sz="900" b="1" kern="1200" dirty="0">
                          <a:solidFill>
                            <a:schemeClr val="dk1"/>
                          </a:solidFill>
                          <a:latin typeface="+mn-lt"/>
                          <a:ea typeface="+mn-ea"/>
                          <a:cs typeface="+mn-cs"/>
                        </a:rPr>
                        <a:t> &amp; Dec. 3 </a:t>
                      </a:r>
                    </a:p>
                  </a:txBody>
                  <a:tcPr marT="27432" marB="27432"/>
                </a:tc>
                <a:tc>
                  <a:txBody>
                    <a:bodyPr/>
                    <a:lstStyle/>
                    <a:p>
                      <a:pPr algn="ctr"/>
                      <a:r>
                        <a:rPr lang="en-US" sz="900" dirty="0">
                          <a:solidFill>
                            <a:schemeClr val="tx1"/>
                          </a:solidFill>
                          <a:latin typeface="+mj-lt"/>
                        </a:rPr>
                        <a:t>10:00am – 12:00pm</a:t>
                      </a:r>
                      <a:endParaRPr lang="en-US" sz="900" dirty="0">
                        <a:solidFill>
                          <a:schemeClr val="tx1"/>
                        </a:solidFill>
                        <a:highlight>
                          <a:srgbClr val="FFFF00"/>
                        </a:highlight>
                        <a:latin typeface="+mj-lt"/>
                      </a:endParaRPr>
                    </a:p>
                  </a:txBody>
                  <a:tcPr marT="27432" marB="27432" anchor="ctr"/>
                </a:tc>
                <a:extLst>
                  <a:ext uri="{0D108BD9-81ED-4DB2-BD59-A6C34878D82A}">
                    <a16:rowId xmlns:a16="http://schemas.microsoft.com/office/drawing/2014/main" val="1629718502"/>
                  </a:ext>
                </a:extLst>
              </a:tr>
            </a:tbl>
          </a:graphicData>
        </a:graphic>
      </p:graphicFrame>
      <p:graphicFrame>
        <p:nvGraphicFramePr>
          <p:cNvPr id="31" name="Table 30"/>
          <p:cNvGraphicFramePr>
            <a:graphicFrameLocks noGrp="1"/>
          </p:cNvGraphicFramePr>
          <p:nvPr>
            <p:extLst>
              <p:ext uri="{D42A27DB-BD31-4B8C-83A1-F6EECF244321}">
                <p14:modId xmlns:p14="http://schemas.microsoft.com/office/powerpoint/2010/main" val="3017512574"/>
              </p:ext>
            </p:extLst>
          </p:nvPr>
        </p:nvGraphicFramePr>
        <p:xfrm>
          <a:off x="143517" y="4946905"/>
          <a:ext cx="4338410" cy="844295"/>
        </p:xfrm>
        <a:graphic>
          <a:graphicData uri="http://schemas.openxmlformats.org/drawingml/2006/table">
            <a:tbl>
              <a:tblPr firstRow="1" bandRow="1">
                <a:tableStyleId>{073A0DAA-6AF3-43AB-8588-CEC1D06C72B9}</a:tableStyleId>
              </a:tblPr>
              <a:tblGrid>
                <a:gridCol w="1797952">
                  <a:extLst>
                    <a:ext uri="{9D8B030D-6E8A-4147-A177-3AD203B41FA5}">
                      <a16:colId xmlns:a16="http://schemas.microsoft.com/office/drawing/2014/main" val="20000"/>
                    </a:ext>
                  </a:extLst>
                </a:gridCol>
                <a:gridCol w="1589526">
                  <a:extLst>
                    <a:ext uri="{9D8B030D-6E8A-4147-A177-3AD203B41FA5}">
                      <a16:colId xmlns:a16="http://schemas.microsoft.com/office/drawing/2014/main" val="20001"/>
                    </a:ext>
                  </a:extLst>
                </a:gridCol>
                <a:gridCol w="950932">
                  <a:extLst>
                    <a:ext uri="{9D8B030D-6E8A-4147-A177-3AD203B41FA5}">
                      <a16:colId xmlns:a16="http://schemas.microsoft.com/office/drawing/2014/main" val="20002"/>
                    </a:ext>
                  </a:extLst>
                </a:gridCol>
              </a:tblGrid>
              <a:tr h="322668">
                <a:tc gridSpan="3">
                  <a:txBody>
                    <a:bodyPr/>
                    <a:lstStyle/>
                    <a:p>
                      <a:pPr algn="ctr"/>
                      <a:r>
                        <a:rPr lang="en-US" sz="1200" spc="300" dirty="0">
                          <a:latin typeface="+mj-lt"/>
                        </a:rPr>
                        <a:t>SCIENCES</a:t>
                      </a:r>
                      <a:endParaRPr lang="en-US" sz="1200" spc="300" dirty="0">
                        <a:solidFill>
                          <a:schemeClr val="tx1"/>
                        </a:solidFill>
                        <a:latin typeface="+mj-lt"/>
                      </a:endParaRPr>
                    </a:p>
                  </a:txBody>
                  <a:tcPr/>
                </a:tc>
                <a:tc hMerge="1">
                  <a:txBody>
                    <a:bodyPr/>
                    <a:lstStyle/>
                    <a:p>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92443">
                <a:tc>
                  <a:txBody>
                    <a:bodyPr/>
                    <a:lstStyle/>
                    <a:p>
                      <a:pPr algn="ctr"/>
                      <a:r>
                        <a:rPr lang="en-US" sz="900" b="1" baseline="0" dirty="0">
                          <a:solidFill>
                            <a:schemeClr val="tx1"/>
                          </a:solidFill>
                          <a:latin typeface="+mj-lt"/>
                        </a:rPr>
                        <a:t>Tuesday - Thursday</a:t>
                      </a:r>
                      <a:endParaRPr lang="en-US" sz="900" b="1" dirty="0">
                        <a:solidFill>
                          <a:schemeClr val="tx1"/>
                        </a:solidFill>
                        <a:latin typeface="+mj-lt"/>
                      </a:endParaRPr>
                    </a:p>
                  </a:txBody>
                  <a:tcPr marT="27432" marB="27432" anchor="ctr"/>
                </a:tc>
                <a:tc>
                  <a:txBody>
                    <a:bodyPr/>
                    <a:lstStyle/>
                    <a:p>
                      <a:pPr algn="ctr"/>
                      <a:r>
                        <a:rPr lang="en-US" sz="900" dirty="0">
                          <a:solidFill>
                            <a:schemeClr val="tx1"/>
                          </a:solidFill>
                          <a:latin typeface="+mj-lt"/>
                        </a:rPr>
                        <a:t>10:00am – 1:00pm</a:t>
                      </a:r>
                    </a:p>
                  </a:txBody>
                  <a:tcPr marT="27432" marB="27432" anchor="ctr"/>
                </a:tc>
                <a:tc>
                  <a:txBody>
                    <a:bodyPr/>
                    <a:lstStyle/>
                    <a:p>
                      <a:pPr algn="ctr"/>
                      <a:r>
                        <a:rPr lang="en-US" sz="900" dirty="0">
                          <a:solidFill>
                            <a:schemeClr val="tx1"/>
                          </a:solidFill>
                          <a:latin typeface="+mj-lt"/>
                        </a:rPr>
                        <a:t>Rudy</a:t>
                      </a:r>
                      <a:r>
                        <a:rPr lang="en-US" sz="900" baseline="0" dirty="0">
                          <a:solidFill>
                            <a:schemeClr val="tx1"/>
                          </a:solidFill>
                          <a:latin typeface="+mj-lt"/>
                        </a:rPr>
                        <a:t> Mosley</a:t>
                      </a:r>
                      <a:endParaRPr lang="en-US" sz="900" dirty="0">
                        <a:solidFill>
                          <a:schemeClr val="tx1"/>
                        </a:solidFill>
                        <a:latin typeface="+mj-lt"/>
                      </a:endParaRPr>
                    </a:p>
                  </a:txBody>
                  <a:tcPr marT="27432" marB="27432" anchor="ctr"/>
                </a:tc>
                <a:extLst>
                  <a:ext uri="{0D108BD9-81ED-4DB2-BD59-A6C34878D82A}">
                    <a16:rowId xmlns:a16="http://schemas.microsoft.com/office/drawing/2014/main" val="1008978555"/>
                  </a:ext>
                </a:extLst>
              </a:tr>
              <a:tr h="192443">
                <a:tc>
                  <a:txBody>
                    <a:bodyPr/>
                    <a:lstStyle/>
                    <a:p>
                      <a:pPr algn="ctr"/>
                      <a:r>
                        <a:rPr lang="en-US" sz="900" b="1" dirty="0">
                          <a:solidFill>
                            <a:schemeClr val="tx1"/>
                          </a:solidFill>
                          <a:latin typeface="+mj-lt"/>
                        </a:rPr>
                        <a:t>Saturday</a:t>
                      </a:r>
                    </a:p>
                    <a:p>
                      <a:pPr algn="ctr"/>
                      <a:r>
                        <a:rPr lang="en-US" sz="900" b="1" dirty="0">
                          <a:solidFill>
                            <a:schemeClr val="tx1"/>
                          </a:solidFill>
                          <a:latin typeface="+mj-lt"/>
                        </a:rPr>
                        <a:t>November 12</a:t>
                      </a:r>
                      <a:r>
                        <a:rPr lang="en-US" sz="900" b="1" baseline="30000" dirty="0">
                          <a:solidFill>
                            <a:schemeClr val="tx1"/>
                          </a:solidFill>
                          <a:latin typeface="+mj-lt"/>
                        </a:rPr>
                        <a:t>th</a:t>
                      </a:r>
                      <a:r>
                        <a:rPr lang="en-US" sz="900" b="1" dirty="0">
                          <a:solidFill>
                            <a:schemeClr val="tx1"/>
                          </a:solidFill>
                          <a:latin typeface="+mj-lt"/>
                        </a:rPr>
                        <a:t>,19</a:t>
                      </a:r>
                      <a:r>
                        <a:rPr lang="en-US" sz="900" b="1" baseline="30000" dirty="0">
                          <a:solidFill>
                            <a:schemeClr val="tx1"/>
                          </a:solidFill>
                          <a:latin typeface="+mj-lt"/>
                        </a:rPr>
                        <a:t>th</a:t>
                      </a:r>
                      <a:r>
                        <a:rPr lang="en-US" sz="900" b="1" dirty="0">
                          <a:solidFill>
                            <a:schemeClr val="tx1"/>
                          </a:solidFill>
                          <a:latin typeface="+mj-lt"/>
                        </a:rPr>
                        <a:t> &amp; Dec. 3</a:t>
                      </a:r>
                    </a:p>
                  </a:txBody>
                  <a:tcPr marT="27432" marB="27432" anchor="ctr"/>
                </a:tc>
                <a:tc>
                  <a:txBody>
                    <a:bodyPr/>
                    <a:lstStyle/>
                    <a:p>
                      <a:pPr algn="ctr"/>
                      <a:r>
                        <a:rPr lang="en-US" sz="900" dirty="0">
                          <a:solidFill>
                            <a:schemeClr val="tx1"/>
                          </a:solidFill>
                          <a:latin typeface="+mj-lt"/>
                        </a:rPr>
                        <a:t>10:00am – 12:00pm</a:t>
                      </a:r>
                    </a:p>
                  </a:txBody>
                  <a:tcPr marT="27432" marB="27432" anchor="ctr"/>
                </a:tc>
                <a:tc>
                  <a:txBody>
                    <a:bodyPr/>
                    <a:lstStyle/>
                    <a:p>
                      <a:pPr algn="ctr"/>
                      <a:r>
                        <a:rPr lang="en-US" sz="900" dirty="0">
                          <a:solidFill>
                            <a:schemeClr val="tx1"/>
                          </a:solidFill>
                          <a:latin typeface="+mj-lt"/>
                        </a:rPr>
                        <a:t>Rudy</a:t>
                      </a:r>
                      <a:r>
                        <a:rPr lang="en-US" sz="900" baseline="0" dirty="0">
                          <a:solidFill>
                            <a:schemeClr val="tx1"/>
                          </a:solidFill>
                          <a:latin typeface="+mj-lt"/>
                        </a:rPr>
                        <a:t> Mosley</a:t>
                      </a:r>
                      <a:endParaRPr lang="en-US" sz="900" dirty="0">
                        <a:solidFill>
                          <a:schemeClr val="tx1"/>
                        </a:solidFill>
                        <a:latin typeface="+mj-lt"/>
                      </a:endParaRPr>
                    </a:p>
                  </a:txBody>
                  <a:tcPr marT="27432" marB="27432" anchor="ctr"/>
                </a:tc>
                <a:extLst>
                  <a:ext uri="{0D108BD9-81ED-4DB2-BD59-A6C34878D82A}">
                    <a16:rowId xmlns:a16="http://schemas.microsoft.com/office/drawing/2014/main" val="2311584526"/>
                  </a:ext>
                </a:extLst>
              </a:tr>
            </a:tbl>
          </a:graphicData>
        </a:graphic>
      </p:graphicFrame>
      <p:graphicFrame>
        <p:nvGraphicFramePr>
          <p:cNvPr id="36" name="Table 35"/>
          <p:cNvGraphicFramePr>
            <a:graphicFrameLocks noGrp="1"/>
          </p:cNvGraphicFramePr>
          <p:nvPr>
            <p:extLst>
              <p:ext uri="{D42A27DB-BD31-4B8C-83A1-F6EECF244321}">
                <p14:modId xmlns:p14="http://schemas.microsoft.com/office/powerpoint/2010/main" val="2500927365"/>
              </p:ext>
            </p:extLst>
          </p:nvPr>
        </p:nvGraphicFramePr>
        <p:xfrm>
          <a:off x="155575" y="4155359"/>
          <a:ext cx="4288062" cy="645241"/>
        </p:xfrm>
        <a:graphic>
          <a:graphicData uri="http://schemas.openxmlformats.org/drawingml/2006/table">
            <a:tbl>
              <a:tblPr firstRow="1" bandRow="1">
                <a:tableStyleId>{073A0DAA-6AF3-43AB-8588-CEC1D06C72B9}</a:tableStyleId>
              </a:tblPr>
              <a:tblGrid>
                <a:gridCol w="1294154">
                  <a:extLst>
                    <a:ext uri="{9D8B030D-6E8A-4147-A177-3AD203B41FA5}">
                      <a16:colId xmlns:a16="http://schemas.microsoft.com/office/drawing/2014/main" val="20000"/>
                    </a:ext>
                  </a:extLst>
                </a:gridCol>
                <a:gridCol w="1594442">
                  <a:extLst>
                    <a:ext uri="{9D8B030D-6E8A-4147-A177-3AD203B41FA5}">
                      <a16:colId xmlns:a16="http://schemas.microsoft.com/office/drawing/2014/main" val="20001"/>
                    </a:ext>
                  </a:extLst>
                </a:gridCol>
                <a:gridCol w="1399466">
                  <a:extLst>
                    <a:ext uri="{9D8B030D-6E8A-4147-A177-3AD203B41FA5}">
                      <a16:colId xmlns:a16="http://schemas.microsoft.com/office/drawing/2014/main" val="20002"/>
                    </a:ext>
                  </a:extLst>
                </a:gridCol>
              </a:tblGrid>
              <a:tr h="447716">
                <a:tc gridSpan="3">
                  <a:txBody>
                    <a:bodyPr/>
                    <a:lstStyle/>
                    <a:p>
                      <a:pPr algn="ctr"/>
                      <a:r>
                        <a:rPr lang="en-US" sz="1200" spc="300" dirty="0"/>
                        <a:t>BUSINESS, ECONOMICS &amp; ACCOUNTING</a:t>
                      </a:r>
                      <a:endParaRPr lang="en-US" sz="1200" spc="0" dirty="0"/>
                    </a:p>
                  </a:txBody>
                  <a:tcPr/>
                </a:tc>
                <a:tc hMerge="1">
                  <a:txBody>
                    <a:bodyPr/>
                    <a:lstStyle/>
                    <a:p>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88041">
                <a:tc>
                  <a:txBody>
                    <a:bodyPr/>
                    <a:lstStyle/>
                    <a:p>
                      <a:pPr algn="ctr"/>
                      <a:r>
                        <a:rPr lang="en-US" sz="900" b="0" dirty="0">
                          <a:solidFill>
                            <a:schemeClr val="tx1"/>
                          </a:solidFill>
                          <a:latin typeface="+mn-lt"/>
                        </a:rPr>
                        <a:t>Tuesday</a:t>
                      </a:r>
                      <a:r>
                        <a:rPr lang="en-US" sz="900" b="1" dirty="0">
                          <a:solidFill>
                            <a:schemeClr val="tx1"/>
                          </a:solidFill>
                          <a:latin typeface="Comic Sans MS" panose="030F0702030302020204" pitchFamily="66" charset="0"/>
                        </a:rPr>
                        <a:t> </a:t>
                      </a:r>
                    </a:p>
                  </a:txBody>
                  <a:tcPr marT="18288" marB="18288" anchor="ctr"/>
                </a:tc>
                <a:tc>
                  <a:txBody>
                    <a:bodyPr/>
                    <a:lstStyle/>
                    <a:p>
                      <a:pPr algn="ctr"/>
                      <a:r>
                        <a:rPr lang="en-US" sz="900" dirty="0">
                          <a:solidFill>
                            <a:schemeClr val="tx1"/>
                          </a:solidFill>
                          <a:latin typeface="+mn-lt"/>
                        </a:rPr>
                        <a:t>4:00</a:t>
                      </a:r>
                      <a:r>
                        <a:rPr lang="en-US" sz="900" baseline="0" dirty="0">
                          <a:solidFill>
                            <a:schemeClr val="tx1"/>
                          </a:solidFill>
                          <a:latin typeface="+mn-lt"/>
                        </a:rPr>
                        <a:t>pm – 6:00pm</a:t>
                      </a:r>
                      <a:endParaRPr lang="en-US" sz="900" dirty="0">
                        <a:solidFill>
                          <a:schemeClr val="tx1"/>
                        </a:solidFill>
                        <a:latin typeface="+mn-lt"/>
                      </a:endParaRPr>
                    </a:p>
                  </a:txBody>
                  <a:tcPr marT="18288" marB="18288" anchor="ctr"/>
                </a:tc>
                <a:tc>
                  <a:txBody>
                    <a:bodyPr/>
                    <a:lstStyle/>
                    <a:p>
                      <a:pPr algn="ctr"/>
                      <a:r>
                        <a:rPr lang="en-US" sz="900" dirty="0">
                          <a:solidFill>
                            <a:schemeClr val="tx1"/>
                          </a:solidFill>
                        </a:rPr>
                        <a:t>Mr.</a:t>
                      </a:r>
                      <a:r>
                        <a:rPr lang="en-US" sz="900" baseline="0" dirty="0">
                          <a:solidFill>
                            <a:schemeClr val="tx1"/>
                          </a:solidFill>
                        </a:rPr>
                        <a:t> Prindle</a:t>
                      </a:r>
                    </a:p>
                  </a:txBody>
                  <a:tcPr marT="18288" marB="18288" anchor="ctr"/>
                </a:tc>
                <a:extLst>
                  <a:ext uri="{0D108BD9-81ED-4DB2-BD59-A6C34878D82A}">
                    <a16:rowId xmlns:a16="http://schemas.microsoft.com/office/drawing/2014/main" val="10001"/>
                  </a:ext>
                </a:extLst>
              </a:tr>
            </a:tbl>
          </a:graphicData>
        </a:graphic>
      </p:graphicFrame>
      <p:sp>
        <p:nvSpPr>
          <p:cNvPr id="22" name="WordArt 34"/>
          <p:cNvSpPr>
            <a:spLocks noChangeArrowheads="1" noChangeShapeType="1" noTextEdit="1"/>
          </p:cNvSpPr>
          <p:nvPr/>
        </p:nvSpPr>
        <p:spPr bwMode="auto">
          <a:xfrm>
            <a:off x="228594" y="83577"/>
            <a:ext cx="8759831" cy="437624"/>
          </a:xfrm>
          <a:prstGeom prst="rect">
            <a:avLst/>
          </a:prstGeom>
          <a:noFill/>
          <a:ln>
            <a:noFill/>
          </a:ln>
        </p:spPr>
        <p:txBody>
          <a:bodyPr wrap="none" fromWordArt="1">
            <a:prstTxWarp prst="textPlain">
              <a:avLst>
                <a:gd name="adj" fmla="val 50000"/>
              </a:avLst>
            </a:prstTxWarp>
          </a:bodyPr>
          <a:lstStyle/>
          <a:p>
            <a:pPr algn="ctr"/>
            <a:r>
              <a:rPr lang="en-US" sz="2400" kern="10" dirty="0">
                <a:ln w="0"/>
                <a:effectLst>
                  <a:outerShdw blurRad="38100" dist="19050" dir="2700000" algn="tl" rotWithShape="0">
                    <a:schemeClr val="dk1">
                      <a:alpha val="40000"/>
                    </a:schemeClr>
                  </a:outerShdw>
                </a:effectLst>
                <a:latin typeface="Arial Black"/>
              </a:rPr>
              <a:t>FREE TUTORING!</a:t>
            </a:r>
            <a:endParaRPr lang="en-US" sz="3600" b="1" kern="10" dirty="0">
              <a:ln w="571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endParaRPr>
          </a:p>
        </p:txBody>
      </p:sp>
      <p:graphicFrame>
        <p:nvGraphicFramePr>
          <p:cNvPr id="23" name="Table 22"/>
          <p:cNvGraphicFramePr>
            <a:graphicFrameLocks noGrp="1"/>
          </p:cNvGraphicFramePr>
          <p:nvPr>
            <p:extLst>
              <p:ext uri="{D42A27DB-BD31-4B8C-83A1-F6EECF244321}">
                <p14:modId xmlns:p14="http://schemas.microsoft.com/office/powerpoint/2010/main" val="2520415536"/>
              </p:ext>
            </p:extLst>
          </p:nvPr>
        </p:nvGraphicFramePr>
        <p:xfrm>
          <a:off x="177262" y="2831592"/>
          <a:ext cx="4271033" cy="1207008"/>
        </p:xfrm>
        <a:graphic>
          <a:graphicData uri="http://schemas.openxmlformats.org/drawingml/2006/table">
            <a:tbl>
              <a:tblPr firstRow="1" bandRow="1">
                <a:tableStyleId>{073A0DAA-6AF3-43AB-8588-CEC1D06C72B9}</a:tableStyleId>
              </a:tblPr>
              <a:tblGrid>
                <a:gridCol w="2148807">
                  <a:extLst>
                    <a:ext uri="{9D8B030D-6E8A-4147-A177-3AD203B41FA5}">
                      <a16:colId xmlns:a16="http://schemas.microsoft.com/office/drawing/2014/main" val="20000"/>
                    </a:ext>
                  </a:extLst>
                </a:gridCol>
                <a:gridCol w="2122226">
                  <a:extLst>
                    <a:ext uri="{9D8B030D-6E8A-4147-A177-3AD203B41FA5}">
                      <a16:colId xmlns:a16="http://schemas.microsoft.com/office/drawing/2014/main" val="20001"/>
                    </a:ext>
                  </a:extLst>
                </a:gridCol>
              </a:tblGrid>
              <a:tr h="246950">
                <a:tc gridSpan="2">
                  <a:txBody>
                    <a:bodyPr/>
                    <a:lstStyle/>
                    <a:p>
                      <a:pPr algn="ctr"/>
                      <a:r>
                        <a:rPr lang="en-US" sz="1200" spc="300" dirty="0"/>
                        <a:t>MATH</a:t>
                      </a:r>
                      <a:endParaRPr lang="en-US" sz="1200" spc="300" dirty="0">
                        <a:solidFill>
                          <a:schemeClr val="tx1"/>
                        </a:solidFill>
                        <a:latin typeface="Comic Sans MS" panose="030F0702030302020204" pitchFamily="66" charset="0"/>
                      </a:endParaRPr>
                    </a:p>
                  </a:txBody>
                  <a:tcPr anchor="ctr"/>
                </a:tc>
                <a:tc hMerge="1">
                  <a:txBody>
                    <a:bodyPr/>
                    <a:lstStyle/>
                    <a:p>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07363">
                <a:tc>
                  <a:txBody>
                    <a:bodyPr/>
                    <a:lstStyle/>
                    <a:p>
                      <a:pPr algn="ctr"/>
                      <a:r>
                        <a:rPr lang="en-US" sz="900" b="1" kern="1200" dirty="0">
                          <a:solidFill>
                            <a:schemeClr val="tx1"/>
                          </a:solidFill>
                          <a:latin typeface="+mn-lt"/>
                          <a:ea typeface="+mn-ea"/>
                          <a:cs typeface="+mn-cs"/>
                        </a:rPr>
                        <a:t>Monday – Thursday</a:t>
                      </a:r>
                    </a:p>
                  </a:txBody>
                  <a:tcPr marT="18288" marB="18288" anchor="ctr"/>
                </a:tc>
                <a:tc>
                  <a:txBody>
                    <a:bodyPr/>
                    <a:lstStyle/>
                    <a:p>
                      <a:pPr algn="ctr"/>
                      <a:r>
                        <a:rPr lang="en-US" sz="900" dirty="0">
                          <a:solidFill>
                            <a:schemeClr val="tx1"/>
                          </a:solidFill>
                        </a:rPr>
                        <a:t>10:00am</a:t>
                      </a:r>
                      <a:r>
                        <a:rPr lang="en-US" sz="900" baseline="0" dirty="0">
                          <a:solidFill>
                            <a:schemeClr val="tx1"/>
                          </a:solidFill>
                        </a:rPr>
                        <a:t> – 1:00pm</a:t>
                      </a:r>
                    </a:p>
                    <a:p>
                      <a:pPr algn="ctr"/>
                      <a:r>
                        <a:rPr lang="en-US" sz="900" baseline="0" dirty="0">
                          <a:solidFill>
                            <a:schemeClr val="tx1"/>
                          </a:solidFill>
                        </a:rPr>
                        <a:t>4:00pm </a:t>
                      </a:r>
                      <a:r>
                        <a:rPr lang="en-US" sz="900" baseline="0">
                          <a:solidFill>
                            <a:schemeClr val="tx1"/>
                          </a:solidFill>
                        </a:rPr>
                        <a:t>– 6:00pm</a:t>
                      </a:r>
                      <a:endParaRPr lang="en-US" sz="900" baseline="0" dirty="0">
                        <a:solidFill>
                          <a:schemeClr val="tx1"/>
                        </a:solidFill>
                      </a:endParaRPr>
                    </a:p>
                  </a:txBody>
                  <a:tcPr marT="18288" marB="18288" anchor="ctr"/>
                </a:tc>
                <a:extLst>
                  <a:ext uri="{0D108BD9-81ED-4DB2-BD59-A6C34878D82A}">
                    <a16:rowId xmlns:a16="http://schemas.microsoft.com/office/drawing/2014/main" val="10001"/>
                  </a:ext>
                </a:extLst>
              </a:tr>
              <a:tr h="279074">
                <a:tc>
                  <a:txBody>
                    <a:bodyPr/>
                    <a:lstStyle/>
                    <a:p>
                      <a:pPr algn="ctr"/>
                      <a:r>
                        <a:rPr lang="en-US" sz="900" b="1" dirty="0">
                          <a:solidFill>
                            <a:schemeClr val="tx1"/>
                          </a:solidFill>
                          <a:latin typeface="Arial" panose="020B0604020202020204" pitchFamily="34" charset="0"/>
                          <a:cs typeface="Arial" panose="020B0604020202020204" pitchFamily="34" charset="0"/>
                        </a:rPr>
                        <a:t>Tuesday - Thursday</a:t>
                      </a:r>
                    </a:p>
                  </a:txBody>
                  <a:tcPr marT="18288" marB="18288" anchor="ctr"/>
                </a:tc>
                <a:tc>
                  <a:txBody>
                    <a:bodyPr/>
                    <a:lstStyle/>
                    <a:p>
                      <a:pPr algn="ctr"/>
                      <a:r>
                        <a:rPr lang="en-US" sz="900" dirty="0">
                          <a:solidFill>
                            <a:schemeClr val="tx1"/>
                          </a:solidFill>
                        </a:rPr>
                        <a:t>10:00am</a:t>
                      </a:r>
                      <a:r>
                        <a:rPr lang="en-US" sz="900" baseline="0" dirty="0">
                          <a:solidFill>
                            <a:schemeClr val="tx1"/>
                          </a:solidFill>
                        </a:rPr>
                        <a:t> – 1:00pm</a:t>
                      </a:r>
                    </a:p>
                    <a:p>
                      <a:pPr algn="ctr"/>
                      <a:r>
                        <a:rPr lang="en-US" sz="900" baseline="0" dirty="0">
                          <a:solidFill>
                            <a:schemeClr val="tx1"/>
                          </a:solidFill>
                        </a:rPr>
                        <a:t>4:00pm – 6:00pm</a:t>
                      </a:r>
                    </a:p>
                  </a:txBody>
                  <a:tcPr marT="18288" marB="18288" anchor="ctr"/>
                </a:tc>
                <a:extLst>
                  <a:ext uri="{0D108BD9-81ED-4DB2-BD59-A6C34878D82A}">
                    <a16:rowId xmlns:a16="http://schemas.microsoft.com/office/drawing/2014/main" val="485757904"/>
                  </a:ext>
                </a:extLst>
              </a:tr>
              <a:tr h="279074">
                <a:tc>
                  <a:txBody>
                    <a:bodyPr/>
                    <a:lstStyle/>
                    <a:p>
                      <a:pPr algn="ctr"/>
                      <a:r>
                        <a:rPr lang="en-US" sz="900" b="1" dirty="0">
                          <a:solidFill>
                            <a:schemeClr val="tx1"/>
                          </a:solidFill>
                          <a:latin typeface="Arial" panose="020B0604020202020204" pitchFamily="34" charset="0"/>
                          <a:cs typeface="Arial" panose="020B0604020202020204" pitchFamily="34" charset="0"/>
                        </a:rPr>
                        <a:t>Saturday</a:t>
                      </a:r>
                    </a:p>
                    <a:p>
                      <a:pPr algn="ctr"/>
                      <a:r>
                        <a:rPr lang="en-US" sz="900" b="1" dirty="0">
                          <a:solidFill>
                            <a:schemeClr val="tx1"/>
                          </a:solidFill>
                          <a:latin typeface="Arial" panose="020B0604020202020204" pitchFamily="34" charset="0"/>
                          <a:cs typeface="Arial" panose="020B0604020202020204" pitchFamily="34" charset="0"/>
                        </a:rPr>
                        <a:t>November 12</a:t>
                      </a:r>
                      <a:r>
                        <a:rPr lang="en-US" sz="900" b="1" baseline="30000" dirty="0">
                          <a:solidFill>
                            <a:schemeClr val="tx1"/>
                          </a:solidFill>
                          <a:latin typeface="Arial" panose="020B0604020202020204" pitchFamily="34" charset="0"/>
                          <a:cs typeface="Arial" panose="020B0604020202020204" pitchFamily="34" charset="0"/>
                        </a:rPr>
                        <a:t>th</a:t>
                      </a:r>
                      <a:r>
                        <a:rPr lang="en-US" sz="900" b="1" dirty="0">
                          <a:solidFill>
                            <a:schemeClr val="tx1"/>
                          </a:solidFill>
                          <a:latin typeface="Arial" panose="020B0604020202020204" pitchFamily="34" charset="0"/>
                          <a:cs typeface="Arial" panose="020B0604020202020204" pitchFamily="34" charset="0"/>
                        </a:rPr>
                        <a:t>,19</a:t>
                      </a:r>
                      <a:r>
                        <a:rPr lang="en-US" sz="900" b="1" baseline="30000" dirty="0">
                          <a:solidFill>
                            <a:schemeClr val="tx1"/>
                          </a:solidFill>
                          <a:latin typeface="Arial" panose="020B0604020202020204" pitchFamily="34" charset="0"/>
                          <a:cs typeface="Arial" panose="020B0604020202020204" pitchFamily="34" charset="0"/>
                        </a:rPr>
                        <a:t>th</a:t>
                      </a:r>
                      <a:r>
                        <a:rPr lang="en-US" sz="900" b="1" dirty="0">
                          <a:solidFill>
                            <a:schemeClr val="tx1"/>
                          </a:solidFill>
                          <a:latin typeface="Arial" panose="020B0604020202020204" pitchFamily="34" charset="0"/>
                          <a:cs typeface="Arial" panose="020B0604020202020204" pitchFamily="34" charset="0"/>
                        </a:rPr>
                        <a:t> &amp; Dec. 3</a:t>
                      </a:r>
                    </a:p>
                  </a:txBody>
                  <a:tcPr marT="18288" marB="18288" anchor="ctr"/>
                </a:tc>
                <a:tc>
                  <a:txBody>
                    <a:bodyPr/>
                    <a:lstStyle/>
                    <a:p>
                      <a:pPr algn="ctr"/>
                      <a:r>
                        <a:rPr lang="en-US" sz="900" dirty="0">
                          <a:solidFill>
                            <a:schemeClr val="tx1"/>
                          </a:solidFill>
                        </a:rPr>
                        <a:t>10:00am – 12:00pm</a:t>
                      </a:r>
                    </a:p>
                  </a:txBody>
                  <a:tcPr marT="18288" marB="18288" anchor="ctr"/>
                </a:tc>
                <a:extLst>
                  <a:ext uri="{0D108BD9-81ED-4DB2-BD59-A6C34878D82A}">
                    <a16:rowId xmlns:a16="http://schemas.microsoft.com/office/drawing/2014/main" val="2126925205"/>
                  </a:ext>
                </a:extLst>
              </a:tr>
            </a:tbl>
          </a:graphicData>
        </a:graphic>
      </p:graphicFrame>
      <p:graphicFrame>
        <p:nvGraphicFramePr>
          <p:cNvPr id="27" name="Table 26"/>
          <p:cNvGraphicFramePr>
            <a:graphicFrameLocks noGrp="1"/>
          </p:cNvGraphicFramePr>
          <p:nvPr>
            <p:extLst>
              <p:ext uri="{D42A27DB-BD31-4B8C-83A1-F6EECF244321}">
                <p14:modId xmlns:p14="http://schemas.microsoft.com/office/powerpoint/2010/main" val="4255542127"/>
              </p:ext>
            </p:extLst>
          </p:nvPr>
        </p:nvGraphicFramePr>
        <p:xfrm>
          <a:off x="4648200" y="1402464"/>
          <a:ext cx="4326369" cy="1703832"/>
        </p:xfrm>
        <a:graphic>
          <a:graphicData uri="http://schemas.openxmlformats.org/drawingml/2006/table">
            <a:tbl>
              <a:tblPr firstRow="1" bandRow="1">
                <a:tableStyleId>{073A0DAA-6AF3-43AB-8588-CEC1D06C72B9}</a:tableStyleId>
              </a:tblPr>
              <a:tblGrid>
                <a:gridCol w="1537314">
                  <a:extLst>
                    <a:ext uri="{9D8B030D-6E8A-4147-A177-3AD203B41FA5}">
                      <a16:colId xmlns:a16="http://schemas.microsoft.com/office/drawing/2014/main" val="20000"/>
                    </a:ext>
                  </a:extLst>
                </a:gridCol>
                <a:gridCol w="2789055">
                  <a:extLst>
                    <a:ext uri="{9D8B030D-6E8A-4147-A177-3AD203B41FA5}">
                      <a16:colId xmlns:a16="http://schemas.microsoft.com/office/drawing/2014/main" val="20001"/>
                    </a:ext>
                  </a:extLst>
                </a:gridCol>
              </a:tblGrid>
              <a:tr h="435668">
                <a:tc gridSpan="2">
                  <a:txBody>
                    <a:bodyPr/>
                    <a:lstStyle/>
                    <a:p>
                      <a:pPr algn="ctr"/>
                      <a:r>
                        <a:rPr lang="en-US" sz="1200" spc="0" dirty="0"/>
                        <a:t>Tutoring begins Wednesday, October 26 &amp;</a:t>
                      </a:r>
                    </a:p>
                    <a:p>
                      <a:pPr algn="ctr"/>
                      <a:r>
                        <a:rPr lang="en-US" sz="1200" spc="0" dirty="0"/>
                        <a:t> ends</a:t>
                      </a:r>
                      <a:r>
                        <a:rPr lang="en-US" sz="1200" spc="0" baseline="0" dirty="0"/>
                        <a:t> Thursday, December 8.</a:t>
                      </a:r>
                      <a:endParaRPr lang="en-US" sz="1200" spc="0" dirty="0">
                        <a:solidFill>
                          <a:schemeClr val="tx1"/>
                        </a:solidFill>
                        <a:latin typeface="+mj-lt"/>
                      </a:endParaRPr>
                    </a:p>
                  </a:txBody>
                  <a:tcPr anchor="ctr"/>
                </a:tc>
                <a:tc hMerge="1">
                  <a:txBody>
                    <a:bodyPr/>
                    <a:lstStyle/>
                    <a:p>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94599">
                <a:tc gridSpan="2">
                  <a:txBody>
                    <a:bodyPr/>
                    <a:lstStyle/>
                    <a:p>
                      <a:pPr algn="ctr"/>
                      <a:r>
                        <a:rPr lang="en-US" sz="1100" b="1" spc="300" dirty="0">
                          <a:latin typeface="+mn-lt"/>
                        </a:rPr>
                        <a:t>Student Ambassadors</a:t>
                      </a:r>
                    </a:p>
                  </a:txBody>
                  <a:tcPr marT="18288" marB="18288"/>
                </a:tc>
                <a:tc hMerge="1">
                  <a:txBody>
                    <a:bodyPr/>
                    <a:lstStyle/>
                    <a:p>
                      <a:pPr algn="ctr"/>
                      <a:endParaRPr lang="en-US" sz="1000" dirty="0">
                        <a:latin typeface="Comic Sans MS" panose="030F0702030302020204" pitchFamily="66" charset="0"/>
                      </a:endParaRPr>
                    </a:p>
                  </a:txBody>
                  <a:tcPr/>
                </a:tc>
                <a:extLst>
                  <a:ext uri="{0D108BD9-81ED-4DB2-BD59-A6C34878D82A}">
                    <a16:rowId xmlns:a16="http://schemas.microsoft.com/office/drawing/2014/main" val="10001"/>
                  </a:ext>
                </a:extLst>
              </a:tr>
              <a:tr h="1686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kern="1200" baseline="0" dirty="0">
                          <a:solidFill>
                            <a:schemeClr val="dk1"/>
                          </a:solidFill>
                          <a:latin typeface="+mn-lt"/>
                          <a:ea typeface="+mn-ea"/>
                          <a:cs typeface="Arial" panose="020B0604020202020204" pitchFamily="34" charset="0"/>
                        </a:rPr>
                        <a:t>Alistair Crisp</a:t>
                      </a:r>
                    </a:p>
                  </a:txBody>
                  <a:tcPr marT="18288" marB="1828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a:solidFill>
                            <a:schemeClr val="dk1"/>
                          </a:solidFill>
                          <a:latin typeface="+mn-lt"/>
                          <a:ea typeface="+mn-ea"/>
                          <a:cs typeface="Arial" panose="020B0604020202020204" pitchFamily="34" charset="0"/>
                        </a:rPr>
                        <a:t>acrisp1031@bulldog.gmc.edu</a:t>
                      </a:r>
                    </a:p>
                  </a:txBody>
                  <a:tcPr marT="18288" marB="18288"/>
                </a:tc>
                <a:extLst>
                  <a:ext uri="{0D108BD9-81ED-4DB2-BD59-A6C34878D82A}">
                    <a16:rowId xmlns:a16="http://schemas.microsoft.com/office/drawing/2014/main" val="3684471795"/>
                  </a:ext>
                </a:extLst>
              </a:tr>
              <a:tr h="1686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kern="1200" baseline="0" dirty="0">
                          <a:solidFill>
                            <a:schemeClr val="dk1"/>
                          </a:solidFill>
                          <a:latin typeface="+mn-lt"/>
                          <a:ea typeface="+mn-ea"/>
                          <a:cs typeface="Arial" panose="020B0604020202020204" pitchFamily="34" charset="0"/>
                        </a:rPr>
                        <a:t>Tyler Harn</a:t>
                      </a:r>
                    </a:p>
                  </a:txBody>
                  <a:tcPr marT="18288" marB="1828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a:solidFill>
                            <a:schemeClr val="dk1"/>
                          </a:solidFill>
                          <a:latin typeface="+mn-lt"/>
                          <a:ea typeface="+mn-ea"/>
                          <a:cs typeface="Arial" panose="020B0604020202020204" pitchFamily="34" charset="0"/>
                        </a:rPr>
                        <a:t>tharn0722@bulldog.gmc.edu</a:t>
                      </a:r>
                    </a:p>
                  </a:txBody>
                  <a:tcPr marT="18288" marB="18288"/>
                </a:tc>
                <a:extLst>
                  <a:ext uri="{0D108BD9-81ED-4DB2-BD59-A6C34878D82A}">
                    <a16:rowId xmlns:a16="http://schemas.microsoft.com/office/drawing/2014/main" val="446267146"/>
                  </a:ext>
                </a:extLst>
              </a:tr>
              <a:tr h="1686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kern="1200" baseline="0" dirty="0">
                          <a:solidFill>
                            <a:schemeClr val="dk1"/>
                          </a:solidFill>
                          <a:latin typeface="+mn-lt"/>
                          <a:ea typeface="+mn-ea"/>
                          <a:cs typeface="Arial" panose="020B0604020202020204" pitchFamily="34" charset="0"/>
                        </a:rPr>
                        <a:t>Benjamin Webling</a:t>
                      </a:r>
                    </a:p>
                  </a:txBody>
                  <a:tcPr marT="18288" marB="1828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a:solidFill>
                            <a:schemeClr val="tx1"/>
                          </a:solidFill>
                          <a:latin typeface="+mn-lt"/>
                          <a:ea typeface="+mn-ea"/>
                          <a:cs typeface="Arial" panose="020B0604020202020204" pitchFamily="34" charset="0"/>
                        </a:rPr>
                        <a:t>bwebling1217@bulldog.gmc.edu</a:t>
                      </a:r>
                    </a:p>
                  </a:txBody>
                  <a:tcPr marT="18288" marB="18288"/>
                </a:tc>
                <a:extLst>
                  <a:ext uri="{0D108BD9-81ED-4DB2-BD59-A6C34878D82A}">
                    <a16:rowId xmlns:a16="http://schemas.microsoft.com/office/drawing/2014/main" val="95129499"/>
                  </a:ext>
                </a:extLst>
              </a:tr>
              <a:tr h="1686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kern="1200" baseline="0" dirty="0">
                          <a:solidFill>
                            <a:schemeClr val="dk1"/>
                          </a:solidFill>
                          <a:latin typeface="+mn-lt"/>
                          <a:ea typeface="+mn-ea"/>
                          <a:cs typeface="Arial" panose="020B0604020202020204" pitchFamily="34" charset="0"/>
                        </a:rPr>
                        <a:t>Tiffany Truong</a:t>
                      </a:r>
                    </a:p>
                  </a:txBody>
                  <a:tcPr marT="18288" marB="1828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kern="1200" dirty="0">
                          <a:solidFill>
                            <a:schemeClr val="tx1"/>
                          </a:solidFill>
                          <a:latin typeface="+mn-lt"/>
                          <a:ea typeface="+mn-ea"/>
                          <a:cs typeface="Arial" panose="020B0604020202020204" pitchFamily="34" charset="0"/>
                        </a:rPr>
                        <a:t>ttruong1106@bulldog.gmc.edu</a:t>
                      </a:r>
                    </a:p>
                  </a:txBody>
                  <a:tcPr marT="18288" marB="18288"/>
                </a:tc>
                <a:extLst>
                  <a:ext uri="{0D108BD9-81ED-4DB2-BD59-A6C34878D82A}">
                    <a16:rowId xmlns:a16="http://schemas.microsoft.com/office/drawing/2014/main" val="3126147830"/>
                  </a:ext>
                </a:extLst>
              </a:tr>
              <a:tr h="1719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900" b="1" kern="1200" baseline="0" dirty="0">
                        <a:solidFill>
                          <a:schemeClr val="dk1"/>
                        </a:solidFill>
                        <a:latin typeface="+mn-lt"/>
                        <a:ea typeface="+mn-ea"/>
                        <a:cs typeface="Arial" panose="020B0604020202020204" pitchFamily="34" charset="0"/>
                      </a:endParaRPr>
                    </a:p>
                  </a:txBody>
                  <a:tcPr marT="18288" marB="1828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900" kern="1200" dirty="0">
                        <a:solidFill>
                          <a:schemeClr val="tx1"/>
                        </a:solidFill>
                        <a:latin typeface="+mn-lt"/>
                        <a:ea typeface="+mn-ea"/>
                        <a:cs typeface="Arial" panose="020B0604020202020204" pitchFamily="34" charset="0"/>
                      </a:endParaRPr>
                    </a:p>
                  </a:txBody>
                  <a:tcPr marT="18288" marB="18288"/>
                </a:tc>
                <a:extLst>
                  <a:ext uri="{0D108BD9-81ED-4DB2-BD59-A6C34878D82A}">
                    <a16:rowId xmlns:a16="http://schemas.microsoft.com/office/drawing/2014/main" val="4230240251"/>
                  </a:ext>
                </a:extLst>
              </a:tr>
              <a:tr h="1686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900" b="1" kern="1200" baseline="0" dirty="0">
                        <a:solidFill>
                          <a:schemeClr val="dk1"/>
                        </a:solidFill>
                        <a:latin typeface="+mn-lt"/>
                        <a:ea typeface="+mn-ea"/>
                        <a:cs typeface="Arial" panose="020B0604020202020204" pitchFamily="34" charset="0"/>
                      </a:endParaRPr>
                    </a:p>
                  </a:txBody>
                  <a:tcPr marT="18288" marB="1828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900" kern="1200" dirty="0">
                        <a:solidFill>
                          <a:schemeClr val="tx1"/>
                        </a:solidFill>
                        <a:latin typeface="+mn-lt"/>
                        <a:ea typeface="+mn-ea"/>
                        <a:cs typeface="Arial" panose="020B0604020202020204" pitchFamily="34" charset="0"/>
                      </a:endParaRPr>
                    </a:p>
                  </a:txBody>
                  <a:tcPr marT="18288" marB="18288"/>
                </a:tc>
                <a:extLst>
                  <a:ext uri="{0D108BD9-81ED-4DB2-BD59-A6C34878D82A}">
                    <a16:rowId xmlns:a16="http://schemas.microsoft.com/office/drawing/2014/main" val="2095284466"/>
                  </a:ext>
                </a:extLst>
              </a:tr>
            </a:tbl>
          </a:graphicData>
        </a:graphic>
      </p:graphicFrame>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4585" y="1977289"/>
            <a:ext cx="891829" cy="1200767"/>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2864445398"/>
              </p:ext>
            </p:extLst>
          </p:nvPr>
        </p:nvGraphicFramePr>
        <p:xfrm>
          <a:off x="4586717" y="3429000"/>
          <a:ext cx="4366558" cy="541887"/>
        </p:xfrm>
        <a:graphic>
          <a:graphicData uri="http://schemas.openxmlformats.org/drawingml/2006/table">
            <a:tbl>
              <a:tblPr firstRow="1" bandRow="1">
                <a:tableStyleId>{073A0DAA-6AF3-43AB-8588-CEC1D06C72B9}</a:tableStyleId>
              </a:tblPr>
              <a:tblGrid>
                <a:gridCol w="1235134">
                  <a:extLst>
                    <a:ext uri="{9D8B030D-6E8A-4147-A177-3AD203B41FA5}">
                      <a16:colId xmlns:a16="http://schemas.microsoft.com/office/drawing/2014/main" val="1914676507"/>
                    </a:ext>
                  </a:extLst>
                </a:gridCol>
                <a:gridCol w="1447913">
                  <a:extLst>
                    <a:ext uri="{9D8B030D-6E8A-4147-A177-3AD203B41FA5}">
                      <a16:colId xmlns:a16="http://schemas.microsoft.com/office/drawing/2014/main" val="637206258"/>
                    </a:ext>
                  </a:extLst>
                </a:gridCol>
                <a:gridCol w="1683511">
                  <a:extLst>
                    <a:ext uri="{9D8B030D-6E8A-4147-A177-3AD203B41FA5}">
                      <a16:colId xmlns:a16="http://schemas.microsoft.com/office/drawing/2014/main" val="1868900946"/>
                    </a:ext>
                  </a:extLst>
                </a:gridCol>
              </a:tblGrid>
              <a:tr h="226763">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spc="300" baseline="0" dirty="0">
                          <a:solidFill>
                            <a:schemeClr val="bg1"/>
                          </a:solidFill>
                        </a:rPr>
                        <a:t>CIS </a:t>
                      </a:r>
                      <a:endParaRPr lang="en-US" sz="1200" spc="0" dirty="0">
                        <a:solidFill>
                          <a:schemeClr val="bg1"/>
                        </a:solidFill>
                        <a:latin typeface="Comic Sans MS" panose="030F0702030302020204" pitchFamily="66" charset="0"/>
                      </a:endParaRPr>
                    </a:p>
                  </a:txBody>
                  <a:tcPr anchor="ctr"/>
                </a:tc>
                <a:tc hMerge="1">
                  <a:txBody>
                    <a:bodyPr/>
                    <a:lstStyle/>
                    <a:p>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10707911"/>
                  </a:ext>
                </a:extLst>
              </a:tr>
              <a:tr h="267567">
                <a:tc>
                  <a:txBody>
                    <a:bodyPr/>
                    <a:lstStyle/>
                    <a:p>
                      <a:pPr algn="ctr"/>
                      <a:r>
                        <a:rPr lang="en-US" sz="900" b="1" baseline="0" dirty="0">
                          <a:solidFill>
                            <a:schemeClr val="tx1"/>
                          </a:solidFill>
                          <a:latin typeface="+mj-lt"/>
                        </a:rPr>
                        <a:t>By Appointment</a:t>
                      </a:r>
                    </a:p>
                  </a:txBody>
                  <a:tcPr marT="27432" marB="27432" anchor="ctr"/>
                </a:tc>
                <a:tc>
                  <a:txBody>
                    <a:bodyPr/>
                    <a:lstStyle/>
                    <a:p>
                      <a:pPr algn="ctr"/>
                      <a:r>
                        <a:rPr lang="en-US" sz="900" dirty="0">
                          <a:solidFill>
                            <a:schemeClr val="tx1"/>
                          </a:solidFill>
                          <a:latin typeface="+mj-lt"/>
                        </a:rPr>
                        <a:t>dlong@gmc.edu</a:t>
                      </a:r>
                    </a:p>
                  </a:txBody>
                  <a:tcPr marT="27432" marB="27432" anchor="ctr"/>
                </a:tc>
                <a:tc>
                  <a:txBody>
                    <a:bodyPr/>
                    <a:lstStyle/>
                    <a:p>
                      <a:pPr algn="ctr"/>
                      <a:r>
                        <a:rPr lang="en-US" sz="900" dirty="0">
                          <a:solidFill>
                            <a:schemeClr val="tx1"/>
                          </a:solidFill>
                          <a:latin typeface="+mj-lt"/>
                        </a:rPr>
                        <a:t>Dr. Long</a:t>
                      </a:r>
                    </a:p>
                  </a:txBody>
                  <a:tcPr marT="27432" marB="27432" anchor="ctr"/>
                </a:tc>
                <a:extLst>
                  <a:ext uri="{0D108BD9-81ED-4DB2-BD59-A6C34878D82A}">
                    <a16:rowId xmlns:a16="http://schemas.microsoft.com/office/drawing/2014/main" val="747393854"/>
                  </a:ext>
                </a:extLst>
              </a:tr>
            </a:tbl>
          </a:graphicData>
        </a:graphic>
      </p:graphicFrame>
      <p:sp>
        <p:nvSpPr>
          <p:cNvPr id="13" name="TextBox 12"/>
          <p:cNvSpPr txBox="1"/>
          <p:nvPr/>
        </p:nvSpPr>
        <p:spPr>
          <a:xfrm>
            <a:off x="237267" y="491602"/>
            <a:ext cx="8729527" cy="923330"/>
          </a:xfrm>
          <a:prstGeom prst="rect">
            <a:avLst/>
          </a:prstGeom>
          <a:noFill/>
        </p:spPr>
        <p:txBody>
          <a:bodyPr wrap="square" rtlCol="0">
            <a:spAutoFit/>
          </a:bodyPr>
          <a:lstStyle/>
          <a:p>
            <a:pPr algn="ctr"/>
            <a:r>
              <a:rPr lang="en-US" sz="3600" spc="600" dirty="0">
                <a:effectLst>
                  <a:outerShdw blurRad="38100" dist="38100" dir="2700000" algn="tl">
                    <a:srgbClr val="000000">
                      <a:alpha val="43137"/>
                    </a:srgbClr>
                  </a:outerShdw>
                </a:effectLst>
                <a:latin typeface="Arial Black" panose="020B0A04020102020204" pitchFamily="34" charset="0"/>
                <a:cs typeface="Times New Roman" panose="02020603050405020304" pitchFamily="18" charset="0"/>
              </a:rPr>
              <a:t>2022 Quarter 2 </a:t>
            </a:r>
          </a:p>
          <a:p>
            <a:pPr algn="ctr"/>
            <a:r>
              <a:rPr lang="en-US" b="1" spc="600" dirty="0">
                <a:solidFill>
                  <a:srgbClr val="FF0000"/>
                </a:solidFill>
                <a:effectLst>
                  <a:outerShdw blurRad="38100" dist="38100" dir="2700000" algn="tl">
                    <a:srgbClr val="000000">
                      <a:alpha val="43137"/>
                    </a:srgbClr>
                  </a:outerShdw>
                </a:effectLst>
                <a:latin typeface="Arial Black" panose="020B0A04020102020204" pitchFamily="34" charset="0"/>
                <a:cs typeface="Times New Roman" panose="02020603050405020304" pitchFamily="18" charset="0"/>
              </a:rPr>
              <a:t>All Tutoring will be in Room 226</a:t>
            </a:r>
          </a:p>
        </p:txBody>
      </p:sp>
      <p:sp>
        <p:nvSpPr>
          <p:cNvPr id="9" name="Rectangle 8">
            <a:extLst>
              <a:ext uri="{FF2B5EF4-FFF2-40B4-BE49-F238E27FC236}">
                <a16:creationId xmlns:a16="http://schemas.microsoft.com/office/drawing/2014/main" id="{54DDC481-2C90-40C1-9AEA-39EA2875CEAA}"/>
              </a:ext>
            </a:extLst>
          </p:cNvPr>
          <p:cNvSpPr/>
          <p:nvPr/>
        </p:nvSpPr>
        <p:spPr>
          <a:xfrm>
            <a:off x="125964" y="5831280"/>
            <a:ext cx="8827311" cy="646331"/>
          </a:xfrm>
          <a:prstGeom prst="rect">
            <a:avLst/>
          </a:prstGeom>
        </p:spPr>
        <p:txBody>
          <a:bodyPr wrap="square">
            <a:spAutoFit/>
          </a:bodyPr>
          <a:lstStyle/>
          <a:p>
            <a:r>
              <a:rPr lang="en-US" sz="900" dirty="0"/>
              <a:t>The campus with which you registered will provide academic support services (e.g., tutoring, advising, academic success coaching, etc.). Tutoring services are provided at all GMC campuses in-person, as well as via Zoom video conferencing. If you would like online tutoring, please contact the campus Academic Success Coach for access.  Your success coach for the Warner Robins campus can be reached at 478-225-0213 or wr_studentsupport@gmc.edu. All Global Online college students will have access to online tutoring via a link in their Moodle course.  </a:t>
            </a:r>
          </a:p>
        </p:txBody>
      </p:sp>
      <p:sp>
        <p:nvSpPr>
          <p:cNvPr id="10" name="Rectangle 9">
            <a:extLst>
              <a:ext uri="{FF2B5EF4-FFF2-40B4-BE49-F238E27FC236}">
                <a16:creationId xmlns:a16="http://schemas.microsoft.com/office/drawing/2014/main" id="{FC024F32-F871-40E9-9BB1-38306F1E1625}"/>
              </a:ext>
            </a:extLst>
          </p:cNvPr>
          <p:cNvSpPr/>
          <p:nvPr/>
        </p:nvSpPr>
        <p:spPr>
          <a:xfrm>
            <a:off x="4623868" y="4638555"/>
            <a:ext cx="4098377" cy="954107"/>
          </a:xfrm>
          <a:prstGeom prst="rect">
            <a:avLst/>
          </a:prstGeom>
        </p:spPr>
        <p:txBody>
          <a:bodyPr wrap="square">
            <a:spAutoFit/>
          </a:bodyPr>
          <a:lstStyle/>
          <a:p>
            <a:pPr algn="ctr"/>
            <a:r>
              <a:rPr lang="en-US" sz="1400" dirty="0"/>
              <a:t>Tutoring appointments can be made through Starfish.</a:t>
            </a:r>
          </a:p>
          <a:p>
            <a:pPr algn="ctr"/>
            <a:endParaRPr lang="en-US" sz="1400" dirty="0"/>
          </a:p>
          <a:p>
            <a:pPr algn="ctr"/>
            <a:r>
              <a:rPr lang="en-US" sz="1400" dirty="0"/>
              <a:t>   Walk-ins are always welcome!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21345</TotalTime>
  <Words>307</Words>
  <Application>Microsoft Office PowerPoint</Application>
  <PresentationFormat>On-screen Show (4:3)</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Black</vt:lpstr>
      <vt:lpstr>Arial Narrow</vt:lpstr>
      <vt:lpstr>Comic Sans MS</vt:lpstr>
      <vt:lpstr>Impact</vt:lpstr>
      <vt:lpstr>Default Design</vt:lpstr>
      <vt:lpstr>PowerPoint Presentation</vt:lpstr>
    </vt:vector>
  </TitlesOfParts>
  <Company>GMC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 Tutoring!</dc:title>
  <dc:creator>Library user</dc:creator>
  <cp:lastModifiedBy>Priscilla</cp:lastModifiedBy>
  <cp:revision>1468</cp:revision>
  <cp:lastPrinted>2022-05-25T14:16:14Z</cp:lastPrinted>
  <dcterms:created xsi:type="dcterms:W3CDTF">2007-05-30T15:47:59Z</dcterms:created>
  <dcterms:modified xsi:type="dcterms:W3CDTF">2022-10-11T15:23:10Z</dcterms:modified>
</cp:coreProperties>
</file>